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48"/>
  </p:notesMasterIdLst>
  <p:handoutMasterIdLst>
    <p:handoutMasterId r:id="rId49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74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58" r:id="rId30"/>
    <p:sldId id="359" r:id="rId31"/>
    <p:sldId id="360" r:id="rId32"/>
    <p:sldId id="373" r:id="rId33"/>
    <p:sldId id="361" r:id="rId34"/>
    <p:sldId id="362" r:id="rId35"/>
    <p:sldId id="363" r:id="rId36"/>
    <p:sldId id="375" r:id="rId37"/>
    <p:sldId id="364" r:id="rId38"/>
    <p:sldId id="365" r:id="rId39"/>
    <p:sldId id="366" r:id="rId40"/>
    <p:sldId id="367" r:id="rId41"/>
    <p:sldId id="368" r:id="rId42"/>
    <p:sldId id="376" r:id="rId43"/>
    <p:sldId id="369" r:id="rId44"/>
    <p:sldId id="370" r:id="rId45"/>
    <p:sldId id="371" r:id="rId46"/>
    <p:sldId id="372" r:id="rId47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ECFF"/>
    <a:srgbClr val="66CCFF"/>
    <a:srgbClr val="CCFFFF"/>
    <a:srgbClr val="F8F8F8"/>
    <a:srgbClr val="EAEAEA"/>
    <a:srgbClr val="CC66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271" autoAdjust="0"/>
    <p:restoredTop sz="94660"/>
  </p:normalViewPr>
  <p:slideViewPr>
    <p:cSldViewPr snapToGrid="0">
      <p:cViewPr varScale="1">
        <p:scale>
          <a:sx n="86" d="100"/>
          <a:sy n="86" d="100"/>
        </p:scale>
        <p:origin x="-1146" y="-90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26"/>
    </p:cViewPr>
  </p:sorterViewPr>
  <p:notesViewPr>
    <p:cSldViewPr snapToGrid="0">
      <p:cViewPr varScale="1">
        <p:scale>
          <a:sx n="73" d="100"/>
          <a:sy n="73" d="100"/>
        </p:scale>
        <p:origin x="-1626" y="-114"/>
      </p:cViewPr>
      <p:guideLst>
        <p:guide orient="horz" pos="2928"/>
        <p:guide pos="220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pitchFamily="-84" charset="0"/>
              </a:defRPr>
            </a:lvl1pPr>
          </a:lstStyle>
          <a:p>
            <a:pPr>
              <a:defRPr/>
            </a:pPr>
            <a:fld id="{DA505EBE-78AE-472C-8EF9-143952D7A2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DF6CA30D-BE76-4BA0-8E23-4E709382B7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F7F4B116-EE1B-4142-B9E1-C91F87FB3BD9}" type="slidenum">
              <a:rPr lang="en-US" altLang="en-US" smtClean="0">
                <a:latin typeface="Helvetica" pitchFamily="-84" charset="0"/>
              </a:rPr>
              <a:pPr defTabSz="912813"/>
              <a:t>1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512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7F0C68FC-B224-483A-98E4-9429CDDDC470}" type="slidenum">
              <a:rPr lang="en-US" altLang="en-US" smtClean="0">
                <a:latin typeface="Helvetica" pitchFamily="-84" charset="0"/>
              </a:rPr>
              <a:pPr defTabSz="912813"/>
              <a:t>11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6041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85473D7E-ED19-453A-B319-451428506EAC}" type="slidenum">
              <a:rPr lang="en-US" altLang="en-US" smtClean="0">
                <a:latin typeface="Helvetica" pitchFamily="-84" charset="0"/>
              </a:rPr>
              <a:pPr defTabSz="912813"/>
              <a:t>12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614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C8693162-7022-4642-8093-5EDBFEB30578}" type="slidenum">
              <a:rPr lang="en-US" altLang="en-US" smtClean="0">
                <a:latin typeface="Helvetica" pitchFamily="-84" charset="0"/>
              </a:rPr>
              <a:pPr defTabSz="912813"/>
              <a:t>13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624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4B36F441-6EAE-4486-80B7-273DDE6B5339}" type="slidenum">
              <a:rPr lang="en-US" altLang="en-US" smtClean="0">
                <a:latin typeface="Helvetica" pitchFamily="-84" charset="0"/>
              </a:rPr>
              <a:pPr defTabSz="912813"/>
              <a:t>14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634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2375C797-63EE-49FB-8168-32776CD47741}" type="slidenum">
              <a:rPr lang="en-US" altLang="en-US" smtClean="0">
                <a:latin typeface="Helvetica" pitchFamily="-84" charset="0"/>
              </a:rPr>
              <a:pPr defTabSz="912813"/>
              <a:t>15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6451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867A89D4-5C7A-4B78-AA92-BD9565A0A9FF}" type="slidenum">
              <a:rPr lang="en-US" altLang="en-US" smtClean="0">
                <a:latin typeface="Helvetica" pitchFamily="-84" charset="0"/>
              </a:rPr>
              <a:pPr defTabSz="912813"/>
              <a:t>16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6553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9BF0C8CD-5FD7-4F53-BB93-5788EE418243}" type="slidenum">
              <a:rPr lang="en-US" altLang="en-US" smtClean="0">
                <a:latin typeface="Helvetica" pitchFamily="-84" charset="0"/>
              </a:rPr>
              <a:pPr defTabSz="912813"/>
              <a:t>17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6656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1438EA10-9BAB-4588-BFF1-40860D28B2A1}" type="slidenum">
              <a:rPr lang="en-US" altLang="en-US" smtClean="0">
                <a:latin typeface="Helvetica" pitchFamily="-84" charset="0"/>
              </a:rPr>
              <a:pPr defTabSz="912813"/>
              <a:t>19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6861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B20A7C64-D486-4379-959A-0F16BBB0747C}" type="slidenum">
              <a:rPr lang="en-US" altLang="en-US" smtClean="0">
                <a:latin typeface="Helvetica" pitchFamily="-84" charset="0"/>
              </a:rPr>
              <a:pPr defTabSz="912813"/>
              <a:t>25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696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820CB1B3-24AD-4D63-AE2F-9C04CC4476B9}" type="slidenum">
              <a:rPr lang="en-US" altLang="en-US" smtClean="0">
                <a:latin typeface="Helvetica" pitchFamily="-84" charset="0"/>
              </a:rPr>
              <a:pPr defTabSz="912813"/>
              <a:t>2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522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F5702D5A-71EC-4458-B3B3-24DE7DA71125}" type="slidenum">
              <a:rPr lang="en-US" altLang="en-US" smtClean="0">
                <a:latin typeface="Helvetica" pitchFamily="-84" charset="0"/>
              </a:rPr>
              <a:pPr defTabSz="912813"/>
              <a:t>28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7065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A1129195-DD09-40DC-AC0E-9A61F9B5D785}" type="slidenum">
              <a:rPr lang="en-US" altLang="en-US" smtClean="0">
                <a:latin typeface="Helvetica" pitchFamily="-84" charset="0"/>
              </a:rPr>
              <a:pPr defTabSz="912813"/>
              <a:t>29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716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0BC664A9-24C8-447F-B46D-F4E6C7CA3E19}" type="slidenum">
              <a:rPr lang="en-US" altLang="en-US" smtClean="0">
                <a:latin typeface="Helvetica" pitchFamily="-84" charset="0"/>
              </a:rPr>
              <a:pPr defTabSz="912813"/>
              <a:t>30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727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C057B297-3982-4385-96AD-130CD999845C}" type="slidenum">
              <a:rPr lang="en-US" altLang="en-US" smtClean="0">
                <a:latin typeface="Helvetica" pitchFamily="-84" charset="0"/>
              </a:rPr>
              <a:pPr defTabSz="912813"/>
              <a:t>31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7373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2F917CDF-54EE-4D83-B15D-38AB6601B9A4}" type="slidenum">
              <a:rPr lang="en-US" altLang="en-US" smtClean="0">
                <a:latin typeface="Helvetica" pitchFamily="-84" charset="0"/>
              </a:rPr>
              <a:pPr defTabSz="912813"/>
              <a:t>32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747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10F70556-37EF-453A-8B7B-44126615D77E}" type="slidenum">
              <a:rPr lang="en-US" altLang="en-US" smtClean="0">
                <a:latin typeface="Helvetica" pitchFamily="-84" charset="0"/>
              </a:rPr>
              <a:pPr defTabSz="912813"/>
              <a:t>33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757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6C65D8FF-3C1D-412D-965F-51C1EAAF460F}" type="slidenum">
              <a:rPr lang="en-US" altLang="en-US" smtClean="0">
                <a:latin typeface="Helvetica" pitchFamily="-84" charset="0"/>
              </a:rPr>
              <a:pPr defTabSz="912813"/>
              <a:t>34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768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17AE393C-8630-4E1D-85EF-71A4319E7255}" type="slidenum">
              <a:rPr lang="en-US" altLang="en-US" smtClean="0">
                <a:latin typeface="Helvetica" pitchFamily="-84" charset="0"/>
              </a:rPr>
              <a:pPr defTabSz="912813"/>
              <a:t>35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778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94D192DA-25FC-4199-97E4-9C0F2043C808}" type="slidenum">
              <a:rPr lang="en-US" altLang="en-US" smtClean="0">
                <a:latin typeface="Helvetica" pitchFamily="-84" charset="0"/>
              </a:rPr>
              <a:pPr defTabSz="912813"/>
              <a:t>36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788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8684207E-D63F-42E7-B886-06FE396A7FE4}" type="slidenum">
              <a:rPr lang="en-US" altLang="en-US" smtClean="0">
                <a:latin typeface="Helvetica" pitchFamily="-84" charset="0"/>
              </a:rPr>
              <a:pPr defTabSz="912813"/>
              <a:t>37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798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BB75CFA2-EE11-4A8B-A4A4-CEFD815BDDD8}" type="slidenum">
              <a:rPr lang="en-US" altLang="en-US" smtClean="0">
                <a:latin typeface="Helvetica" pitchFamily="-84" charset="0"/>
              </a:rPr>
              <a:pPr defTabSz="912813"/>
              <a:t>38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808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DD1C7994-D3CB-4A00-A261-ACFD45F2F416}" type="slidenum">
              <a:rPr lang="en-US" altLang="en-US" smtClean="0">
                <a:latin typeface="Helvetica" pitchFamily="-84" charset="0"/>
              </a:rPr>
              <a:pPr defTabSz="912813"/>
              <a:t>39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819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CEC20946-337C-44FE-B438-231CBA6FFE9C}" type="slidenum">
              <a:rPr lang="en-US" altLang="en-US" smtClean="0">
                <a:latin typeface="Helvetica" pitchFamily="-84" charset="0"/>
              </a:rPr>
              <a:pPr defTabSz="912813"/>
              <a:t>40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829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 txBox="1">
            <a:spLocks noGrp="1" noChangeArrowheads="1"/>
          </p:cNvSpPr>
          <p:nvPr/>
        </p:nvSpPr>
        <p:spPr bwMode="auto">
          <a:xfrm>
            <a:off x="3973513" y="8853488"/>
            <a:ext cx="30559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604" tIns="45801" rIns="91604" bIns="45801" anchor="b"/>
          <a:lstStyle/>
          <a:p>
            <a:pPr algn="r" defTabSz="898525"/>
            <a:fld id="{5908687D-E3B5-4795-8984-4C6F162BBC10}" type="slidenum">
              <a:rPr lang="en-US" altLang="en-US" sz="1200">
                <a:latin typeface="Helvetica" pitchFamily="-84" charset="0"/>
              </a:rPr>
              <a:pPr algn="r" defTabSz="898525"/>
              <a:t>41</a:t>
            </a:fld>
            <a:endParaRPr lang="en-US" altLang="en-US" sz="1200">
              <a:latin typeface="Helvetica" pitchFamily="-84" charset="0"/>
            </a:endParaRPr>
          </a:p>
        </p:txBody>
      </p:sp>
      <p:sp>
        <p:nvSpPr>
          <p:cNvPr id="839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2584B698-8B25-4A5B-B7B4-D30301920E8B}" type="slidenum">
              <a:rPr lang="en-US" altLang="en-US" smtClean="0">
                <a:latin typeface="Helvetica" pitchFamily="-84" charset="0"/>
              </a:rPr>
              <a:pPr defTabSz="912813"/>
              <a:t>42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849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BBB9668C-84F8-40D5-A2EE-162F3BA04DD1}" type="slidenum">
              <a:rPr lang="en-US" altLang="en-US" smtClean="0">
                <a:latin typeface="Helvetica" pitchFamily="-84" charset="0"/>
              </a:rPr>
              <a:pPr defTabSz="912813"/>
              <a:t>43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8601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EE34635C-EF20-43DE-B520-50AF16BAEBDD}" type="slidenum">
              <a:rPr lang="en-US" altLang="en-US" smtClean="0">
                <a:latin typeface="Helvetica" pitchFamily="-84" charset="0"/>
              </a:rPr>
              <a:pPr defTabSz="912813"/>
              <a:t>45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880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EDE9A071-F6FB-47FE-8424-8739626FB9C6}" type="slidenum">
              <a:rPr lang="en-US" altLang="en-US" smtClean="0">
                <a:latin typeface="Helvetica" pitchFamily="-84" charset="0"/>
              </a:rPr>
              <a:pPr defTabSz="912813"/>
              <a:t>46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890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968A9A89-424D-425E-8A52-0288EF6893E0}" type="slidenum">
              <a:rPr lang="en-US" altLang="en-US" smtClean="0">
                <a:latin typeface="Helvetica" pitchFamily="-84" charset="0"/>
              </a:rPr>
              <a:pPr defTabSz="912813"/>
              <a:t>6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552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A8375DFC-9FC3-4B83-BBB0-A50D9CC8245E}" type="slidenum">
              <a:rPr lang="en-US" altLang="en-US" smtClean="0">
                <a:latin typeface="Helvetica" pitchFamily="-84" charset="0"/>
              </a:rPr>
              <a:pPr defTabSz="912813"/>
              <a:t>10</a:t>
            </a:fld>
            <a:endParaRPr lang="en-US" altLang="en-US" smtClean="0">
              <a:latin typeface="Helvetica" pitchFamily="-84" charset="0"/>
            </a:endParaRPr>
          </a:p>
        </p:txBody>
      </p:sp>
      <p:sp>
        <p:nvSpPr>
          <p:cNvPr id="593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smtClean="0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smtClean="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smtClean="0"/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smtClean="0">
                <a:solidFill>
                  <a:srgbClr val="33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6988" y="6613525"/>
            <a:ext cx="2695575" cy="24606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smtClean="0">
                <a:solidFill>
                  <a:srgbClr val="336699"/>
                </a:solidFill>
                <a:latin typeface="Helvetica" pitchFamily="-84" charset="0"/>
              </a:rPr>
              <a:t>Operating System Concepts – 9</a:t>
            </a:r>
            <a:r>
              <a:rPr lang="en-US" altLang="en-US" sz="1000" b="1" baseline="30000" smtClean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smtClean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smtClean="0">
              <a:latin typeface="Times New Roman" pitchFamily="18" charset="0"/>
            </a:endParaRP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smtClean="0">
              <a:latin typeface="Times New Roman" pitchFamily="18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smtClean="0">
              <a:latin typeface="Times New Roman" pitchFamily="18" charset="0"/>
            </a:endParaRPr>
          </a:p>
        </p:txBody>
      </p:sp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 smtClean="0">
                <a:solidFill>
                  <a:srgbClr val="006699"/>
                </a:solidFill>
                <a:latin typeface="Helvetica" pitchFamily="-84" charset="0"/>
              </a:rPr>
              <a:t>4.</a:t>
            </a:r>
            <a:fld id="{DE6F5B75-0130-42D5-9E3C-67D69DCBC518}" type="slidenum">
              <a:rPr lang="en-US" altLang="en-US" sz="1000" b="1" smtClean="0">
                <a:solidFill>
                  <a:srgbClr val="006699"/>
                </a:solidFill>
                <a:latin typeface="Helvetica" pitchFamily="-8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 smtClean="0">
              <a:solidFill>
                <a:srgbClr val="006699"/>
              </a:solidFill>
              <a:latin typeface="Helvetica" pitchFamily="-84" charset="0"/>
            </a:endParaRPr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smtClean="0">
                <a:solidFill>
                  <a:srgbClr val="00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185738" y="6621463"/>
            <a:ext cx="2638425" cy="24447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smtClean="0">
                <a:solidFill>
                  <a:srgbClr val="006699"/>
                </a:solidFill>
                <a:latin typeface="Helvetica" pitchFamily="-84" charset="0"/>
              </a:rPr>
              <a:t>Operating System Concepts – 9</a:t>
            </a:r>
            <a:r>
              <a:rPr lang="en-US" altLang="en-US" sz="1000" b="1" baseline="30000" smtClean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smtClean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7826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 smtClean="0"/>
              <a:t>Chapter 4:  Threads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019175" y="1635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Single and Multithreaded Processes</a:t>
            </a:r>
          </a:p>
        </p:txBody>
      </p:sp>
      <p:pic>
        <p:nvPicPr>
          <p:cNvPr id="12291" name="Picture 1" descr="4_01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9750" y="1295400"/>
            <a:ext cx="6884988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Amdahl’s Law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9950" y="1106488"/>
            <a:ext cx="7900988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/>
              <a:t>Identifies performance gains from adding additional cores to an application that has both serial and parallel components</a:t>
            </a:r>
          </a:p>
          <a:p>
            <a:pPr>
              <a:defRPr/>
            </a:pPr>
            <a:r>
              <a:rPr lang="en-US" altLang="en-US" i="1" dirty="0" smtClean="0"/>
              <a:t>S</a:t>
            </a:r>
            <a:r>
              <a:rPr lang="en-US" altLang="en-US" dirty="0" smtClean="0"/>
              <a:t> is serial portion</a:t>
            </a:r>
          </a:p>
          <a:p>
            <a:pPr>
              <a:defRPr/>
            </a:pPr>
            <a:r>
              <a:rPr lang="en-US" altLang="en-US" i="1" dirty="0" smtClean="0"/>
              <a:t>N</a:t>
            </a:r>
            <a:r>
              <a:rPr lang="en-US" altLang="en-US" dirty="0" smtClean="0"/>
              <a:t> processing cores</a:t>
            </a:r>
          </a:p>
          <a:p>
            <a:pPr>
              <a:defRPr/>
            </a:pPr>
            <a:endParaRPr lang="en-US" altLang="en-US" dirty="0" smtClean="0"/>
          </a:p>
          <a:p>
            <a:pPr>
              <a:defRPr/>
            </a:pPr>
            <a:endParaRPr lang="en-US" altLang="en-US" dirty="0" smtClean="0"/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 smtClean="0"/>
          </a:p>
          <a:p>
            <a:pPr>
              <a:defRPr/>
            </a:pPr>
            <a:r>
              <a:rPr lang="en-US" altLang="en-US" dirty="0" smtClean="0"/>
              <a:t>That is, if application is 75% parallel / 25% serial, moving from 1 to 2 cores results in speedup of 1.6 times</a:t>
            </a:r>
          </a:p>
          <a:p>
            <a:pPr>
              <a:defRPr/>
            </a:pPr>
            <a:r>
              <a:rPr lang="en-US" altLang="en-US" dirty="0" smtClean="0"/>
              <a:t>As </a:t>
            </a:r>
            <a:r>
              <a:rPr lang="en-US" altLang="en-US" i="1" dirty="0" smtClean="0"/>
              <a:t>N</a:t>
            </a:r>
            <a:r>
              <a:rPr lang="en-US" altLang="en-US" dirty="0" smtClean="0"/>
              <a:t> approaches infinity, speedup approaches 1 / </a:t>
            </a:r>
            <a:r>
              <a:rPr lang="en-US" altLang="en-US" i="1" dirty="0" smtClean="0"/>
              <a:t>S</a:t>
            </a:r>
          </a:p>
          <a:p>
            <a:pPr>
              <a:buFont typeface="Monotype Sorts" pitchFamily="-84" charset="2"/>
              <a:buNone/>
              <a:defRPr/>
            </a:pPr>
            <a:r>
              <a:rPr lang="en-US" altLang="en-US" b="1" dirty="0" smtClean="0"/>
              <a:t/>
            </a:r>
            <a:br>
              <a:rPr lang="en-US" altLang="en-US" b="1" dirty="0" smtClean="0"/>
            </a:br>
            <a:r>
              <a:rPr lang="en-US" altLang="en-US" b="1" dirty="0" smtClean="0"/>
              <a:t>Serial portion of an application has disproportionate  effect on performance gained by adding additional cores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sz="800" b="1" dirty="0" smtClean="0"/>
          </a:p>
          <a:p>
            <a:pPr>
              <a:defRPr/>
            </a:pPr>
            <a:r>
              <a:rPr lang="en-US" altLang="en-US" dirty="0" smtClean="0"/>
              <a:t>But does the law take into account contemporary multicore systems?</a:t>
            </a:r>
          </a:p>
        </p:txBody>
      </p:sp>
      <p:pic>
        <p:nvPicPr>
          <p:cNvPr id="13316" name="Picture 1" descr="Screen Shot 2012-12-04 at 7.54.07 P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8125" y="2676525"/>
            <a:ext cx="2430463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36625" y="201613"/>
            <a:ext cx="7826375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User Threads and Kernel Threads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smtClean="0">
                <a:solidFill>
                  <a:srgbClr val="3366FF"/>
                </a:solidFill>
              </a:rPr>
              <a:t>User threads</a:t>
            </a:r>
            <a:r>
              <a:rPr lang="en-US" altLang="en-US" smtClean="0"/>
              <a:t> - management done by user-level threads library</a:t>
            </a:r>
          </a:p>
          <a:p>
            <a:r>
              <a:rPr lang="en-US" altLang="en-US" smtClean="0"/>
              <a:t>Three primary thread libraries:</a:t>
            </a:r>
          </a:p>
          <a:p>
            <a:pPr lvl="1"/>
            <a:r>
              <a:rPr lang="en-US" altLang="en-US" smtClean="0"/>
              <a:t> POSIX </a:t>
            </a:r>
            <a:r>
              <a:rPr lang="en-US" altLang="en-US" b="1" smtClean="0">
                <a:solidFill>
                  <a:srgbClr val="3366FF"/>
                </a:solidFill>
              </a:rPr>
              <a:t>Pthreads</a:t>
            </a:r>
            <a:endParaRPr lang="en-US" altLang="en-US" b="1" i="1" smtClean="0">
              <a:solidFill>
                <a:srgbClr val="3366FF"/>
              </a:solidFill>
            </a:endParaRPr>
          </a:p>
          <a:p>
            <a:pPr lvl="1"/>
            <a:r>
              <a:rPr lang="en-US" altLang="en-US" smtClean="0"/>
              <a:t> Windows threads</a:t>
            </a:r>
          </a:p>
          <a:p>
            <a:pPr lvl="1"/>
            <a:r>
              <a:rPr lang="en-US" altLang="en-US" smtClean="0"/>
              <a:t> Java threads</a:t>
            </a:r>
          </a:p>
          <a:p>
            <a:r>
              <a:rPr lang="en-US" altLang="en-US" b="1" smtClean="0">
                <a:solidFill>
                  <a:srgbClr val="3366FF"/>
                </a:solidFill>
              </a:rPr>
              <a:t>Kernel threads </a:t>
            </a:r>
            <a:r>
              <a:rPr lang="en-US" altLang="en-US" smtClean="0"/>
              <a:t>- Supported by the Kernel</a:t>
            </a:r>
          </a:p>
          <a:p>
            <a:r>
              <a:rPr lang="en-US" altLang="en-US" smtClean="0"/>
              <a:t>Examples – virtually all general purpose operating systems, including:</a:t>
            </a:r>
          </a:p>
          <a:p>
            <a:pPr lvl="1"/>
            <a:r>
              <a:rPr lang="en-US" altLang="en-US" smtClean="0"/>
              <a:t>Windows </a:t>
            </a:r>
          </a:p>
          <a:p>
            <a:pPr lvl="1"/>
            <a:r>
              <a:rPr lang="en-US" altLang="en-US" smtClean="0"/>
              <a:t>Solaris</a:t>
            </a:r>
          </a:p>
          <a:p>
            <a:pPr lvl="1"/>
            <a:r>
              <a:rPr lang="en-US" altLang="en-US" smtClean="0"/>
              <a:t>Linux</a:t>
            </a:r>
          </a:p>
          <a:p>
            <a:pPr lvl="1"/>
            <a:r>
              <a:rPr lang="en-US" altLang="en-US" smtClean="0"/>
              <a:t>Tru64 UNIX</a:t>
            </a:r>
          </a:p>
          <a:p>
            <a:pPr lvl="1"/>
            <a:r>
              <a:rPr lang="en-US" altLang="en-US" smtClean="0"/>
              <a:t>Mac OS X</a:t>
            </a:r>
          </a:p>
          <a:p>
            <a:pPr lvl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Multithreading Models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Many-to-One</a:t>
            </a:r>
            <a:br>
              <a:rPr lang="en-US" altLang="en-US" smtClean="0"/>
            </a:br>
            <a:endParaRPr lang="en-US" altLang="en-US" smtClean="0"/>
          </a:p>
          <a:p>
            <a:r>
              <a:rPr lang="en-US" altLang="en-US" smtClean="0"/>
              <a:t>One-to-One</a:t>
            </a:r>
            <a:br>
              <a:rPr lang="en-US" altLang="en-US" smtClean="0"/>
            </a:br>
            <a:endParaRPr lang="en-US" altLang="en-US" smtClean="0"/>
          </a:p>
          <a:p>
            <a:r>
              <a:rPr lang="en-US" altLang="en-US" smtClean="0"/>
              <a:t>Many-to-Many</a:t>
            </a:r>
          </a:p>
          <a:p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Many-to-One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4654550" cy="4530725"/>
          </a:xfrm>
        </p:spPr>
        <p:txBody>
          <a:bodyPr/>
          <a:lstStyle/>
          <a:p>
            <a:r>
              <a:rPr lang="en-US" altLang="en-US" smtClean="0"/>
              <a:t>Many user-level threads mapped to single kernel thread</a:t>
            </a:r>
          </a:p>
          <a:p>
            <a:r>
              <a:rPr lang="en-US" altLang="en-US" smtClean="0"/>
              <a:t>One thread blocking causes all to block</a:t>
            </a:r>
          </a:p>
          <a:p>
            <a:r>
              <a:rPr lang="en-US" altLang="en-US" smtClean="0"/>
              <a:t>Multiple threads may not run in parallel on muticore system because only one may be in kernel at a time</a:t>
            </a:r>
          </a:p>
          <a:p>
            <a:r>
              <a:rPr lang="en-US" altLang="en-US" smtClean="0"/>
              <a:t>Few systems currently use this model</a:t>
            </a:r>
          </a:p>
          <a:p>
            <a:r>
              <a:rPr lang="en-US" altLang="en-US" smtClean="0"/>
              <a:t>Examples:</a:t>
            </a:r>
          </a:p>
          <a:p>
            <a:pPr lvl="1"/>
            <a:r>
              <a:rPr lang="en-US" altLang="en-US" b="1" smtClean="0">
                <a:solidFill>
                  <a:srgbClr val="3366FF"/>
                </a:solidFill>
              </a:rPr>
              <a:t>Solaris Green Threads</a:t>
            </a:r>
          </a:p>
          <a:p>
            <a:pPr lvl="1"/>
            <a:r>
              <a:rPr lang="en-US" altLang="en-US" b="1" smtClean="0">
                <a:solidFill>
                  <a:srgbClr val="3366FF"/>
                </a:solidFill>
              </a:rPr>
              <a:t>GNU Portable Threads</a:t>
            </a:r>
          </a:p>
        </p:txBody>
      </p:sp>
      <p:pic>
        <p:nvPicPr>
          <p:cNvPr id="16388" name="Picture 1" descr="4_05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0" y="2339975"/>
            <a:ext cx="2743200" cy="305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One-to-One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5772150" cy="4530725"/>
          </a:xfrm>
        </p:spPr>
        <p:txBody>
          <a:bodyPr/>
          <a:lstStyle/>
          <a:p>
            <a:r>
              <a:rPr lang="en-US" altLang="en-US" smtClean="0"/>
              <a:t>Each user-level thread maps to kernel thread</a:t>
            </a:r>
          </a:p>
          <a:p>
            <a:r>
              <a:rPr lang="en-US" altLang="en-US" smtClean="0"/>
              <a:t>Creating a user-level thread creates a kernel thread</a:t>
            </a:r>
          </a:p>
          <a:p>
            <a:r>
              <a:rPr lang="en-US" altLang="en-US" smtClean="0"/>
              <a:t>More concurrency than many-to-one</a:t>
            </a:r>
          </a:p>
          <a:p>
            <a:r>
              <a:rPr lang="en-US" altLang="en-US" smtClean="0"/>
              <a:t>Number of threads per process sometimes restricted due to overhead</a:t>
            </a:r>
          </a:p>
          <a:p>
            <a:r>
              <a:rPr lang="en-US" altLang="en-US" smtClean="0"/>
              <a:t>Examples</a:t>
            </a:r>
          </a:p>
          <a:p>
            <a:pPr lvl="1"/>
            <a:r>
              <a:rPr lang="en-US" altLang="en-US" smtClean="0"/>
              <a:t>Windows</a:t>
            </a:r>
          </a:p>
          <a:p>
            <a:pPr lvl="1"/>
            <a:r>
              <a:rPr lang="en-US" altLang="en-US" smtClean="0"/>
              <a:t>Linux</a:t>
            </a:r>
          </a:p>
          <a:p>
            <a:pPr lvl="1"/>
            <a:r>
              <a:rPr lang="en-US" altLang="en-US" smtClean="0"/>
              <a:t>Solaris 9 and later</a:t>
            </a:r>
          </a:p>
        </p:txBody>
      </p:sp>
      <p:pic>
        <p:nvPicPr>
          <p:cNvPr id="17412" name="Picture 1" descr="4_06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29100" y="3048000"/>
            <a:ext cx="4475163" cy="191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Many-to-Many Model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155700"/>
            <a:ext cx="4448175" cy="4445000"/>
          </a:xfrm>
        </p:spPr>
        <p:txBody>
          <a:bodyPr/>
          <a:lstStyle/>
          <a:p>
            <a:r>
              <a:rPr lang="en-US" altLang="en-US" smtClean="0"/>
              <a:t>Allows many user level threads to be mapped to many kernel threads</a:t>
            </a:r>
          </a:p>
          <a:p>
            <a:r>
              <a:rPr lang="en-US" altLang="en-US" smtClean="0"/>
              <a:t>Allows the  operating system to create a sufficient number of kernel threads</a:t>
            </a:r>
          </a:p>
          <a:p>
            <a:r>
              <a:rPr lang="en-US" altLang="en-US" smtClean="0"/>
              <a:t>Solaris prior to version 9</a:t>
            </a:r>
          </a:p>
          <a:p>
            <a:r>
              <a:rPr lang="en-US" altLang="en-US" smtClean="0"/>
              <a:t>Windows  with the </a:t>
            </a:r>
            <a:r>
              <a:rPr lang="en-US" altLang="en-US" i="1" smtClean="0"/>
              <a:t>ThreadFiber</a:t>
            </a:r>
            <a:r>
              <a:rPr lang="en-US" altLang="en-US" smtClean="0"/>
              <a:t> package</a:t>
            </a:r>
          </a:p>
        </p:txBody>
      </p:sp>
      <p:pic>
        <p:nvPicPr>
          <p:cNvPr id="18436" name="Picture 1" descr="4_07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0338" y="2451100"/>
            <a:ext cx="3159125" cy="303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35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Two-level Model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9788" y="1155700"/>
            <a:ext cx="6450012" cy="4456113"/>
          </a:xfrm>
        </p:spPr>
        <p:txBody>
          <a:bodyPr/>
          <a:lstStyle/>
          <a:p>
            <a:r>
              <a:rPr lang="en-US" altLang="en-US" smtClean="0"/>
              <a:t>Similar to M:M, except that it allows a user thread to be </a:t>
            </a:r>
            <a:r>
              <a:rPr lang="en-US" altLang="en-US" b="1" smtClean="0"/>
              <a:t>bound</a:t>
            </a:r>
            <a:r>
              <a:rPr lang="en-US" altLang="en-US" smtClean="0"/>
              <a:t> to kernel thread</a:t>
            </a:r>
          </a:p>
          <a:p>
            <a:r>
              <a:rPr lang="en-US" altLang="en-US" smtClean="0"/>
              <a:t>Examples</a:t>
            </a:r>
          </a:p>
          <a:p>
            <a:pPr lvl="1"/>
            <a:r>
              <a:rPr lang="en-US" altLang="en-US" smtClean="0"/>
              <a:t>IRIX</a:t>
            </a:r>
          </a:p>
          <a:p>
            <a:pPr lvl="1"/>
            <a:r>
              <a:rPr lang="en-US" altLang="en-US" smtClean="0"/>
              <a:t>HP-UX</a:t>
            </a:r>
          </a:p>
          <a:p>
            <a:pPr lvl="1"/>
            <a:r>
              <a:rPr lang="en-US" altLang="en-US" smtClean="0"/>
              <a:t>Tru64 UNIX</a:t>
            </a:r>
          </a:p>
          <a:p>
            <a:pPr lvl="1"/>
            <a:r>
              <a:rPr lang="en-US" altLang="en-US" smtClean="0"/>
              <a:t>Solaris 8 and earlier</a:t>
            </a:r>
          </a:p>
        </p:txBody>
      </p:sp>
      <p:pic>
        <p:nvPicPr>
          <p:cNvPr id="19460" name="Picture 1" descr="4_08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1976438"/>
            <a:ext cx="377825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Thread Libraries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806450" y="1233488"/>
            <a:ext cx="6559550" cy="4530725"/>
          </a:xfrm>
        </p:spPr>
        <p:txBody>
          <a:bodyPr/>
          <a:lstStyle/>
          <a:p>
            <a:r>
              <a:rPr lang="en-US" altLang="en-US" b="1" smtClean="0">
                <a:solidFill>
                  <a:srgbClr val="3366FF"/>
                </a:solidFill>
              </a:rPr>
              <a:t>Thread library</a:t>
            </a:r>
            <a:r>
              <a:rPr lang="en-US" altLang="en-US" smtClean="0">
                <a:solidFill>
                  <a:srgbClr val="3366FF"/>
                </a:solidFill>
              </a:rPr>
              <a:t> </a:t>
            </a:r>
            <a:r>
              <a:rPr lang="en-US" altLang="en-US" smtClean="0"/>
              <a:t>provides programmer with API for creating and managing threads</a:t>
            </a:r>
          </a:p>
          <a:p>
            <a:r>
              <a:rPr lang="en-US" altLang="en-US" smtClean="0"/>
              <a:t>Two primary ways of implementing</a:t>
            </a:r>
          </a:p>
          <a:p>
            <a:pPr lvl="1"/>
            <a:r>
              <a:rPr lang="en-US" altLang="en-US" smtClean="0"/>
              <a:t>Library entirely in user space</a:t>
            </a:r>
          </a:p>
          <a:p>
            <a:pPr lvl="1"/>
            <a:r>
              <a:rPr lang="en-US" altLang="en-US" smtClean="0"/>
              <a:t>Kernel-level library supported by the 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Pthreads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016750" cy="4465637"/>
          </a:xfrm>
        </p:spPr>
        <p:txBody>
          <a:bodyPr/>
          <a:lstStyle/>
          <a:p>
            <a:r>
              <a:rPr lang="en-US" altLang="en-US" smtClean="0"/>
              <a:t>May be provided either as user-level or kernel-level</a:t>
            </a:r>
          </a:p>
          <a:p>
            <a:r>
              <a:rPr lang="en-US" altLang="en-US" smtClean="0"/>
              <a:t>A POSIX standard (IEEE 1003.1c) API for thread creation and synchronization</a:t>
            </a:r>
          </a:p>
          <a:p>
            <a:r>
              <a:rPr lang="en-US" altLang="en-US" b="1" i="1" smtClean="0"/>
              <a:t>Specification</a:t>
            </a:r>
            <a:r>
              <a:rPr lang="en-US" altLang="en-US" smtClean="0"/>
              <a:t>, not </a:t>
            </a:r>
            <a:r>
              <a:rPr lang="en-US" altLang="en-US" b="1" i="1" smtClean="0"/>
              <a:t>implementation</a:t>
            </a:r>
            <a:endParaRPr lang="en-US" altLang="en-US" smtClean="0"/>
          </a:p>
          <a:p>
            <a:r>
              <a:rPr lang="en-US" altLang="en-US" smtClean="0"/>
              <a:t>API specifies behavior of the thread library, implementation is up to development of the library</a:t>
            </a:r>
          </a:p>
          <a:p>
            <a:r>
              <a:rPr lang="en-US" altLang="en-US" smtClean="0"/>
              <a:t>Common in UNIX operating systems (Solaris, Linux, Mac OS X)</a:t>
            </a:r>
          </a:p>
          <a:p>
            <a:pPr>
              <a:buFont typeface="Monotype Sorts" pitchFamily="-84" charset="2"/>
              <a:buNone/>
            </a:pP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Chapter 4: Threads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Overview</a:t>
            </a:r>
          </a:p>
          <a:p>
            <a:r>
              <a:rPr lang="en-US" altLang="en-US" smtClean="0"/>
              <a:t>Multicore Programming</a:t>
            </a:r>
          </a:p>
          <a:p>
            <a:r>
              <a:rPr lang="en-US" altLang="en-US" smtClean="0"/>
              <a:t>Multithreading Models</a:t>
            </a:r>
          </a:p>
          <a:p>
            <a:r>
              <a:rPr lang="en-US" altLang="en-US" smtClean="0"/>
              <a:t>Thread Libraries</a:t>
            </a:r>
          </a:p>
          <a:p>
            <a:r>
              <a:rPr lang="en-US" altLang="en-US" smtClean="0"/>
              <a:t>Implicit Threading</a:t>
            </a:r>
          </a:p>
          <a:p>
            <a:r>
              <a:rPr lang="en-US" altLang="en-US" smtClean="0"/>
              <a:t>Threading Issues</a:t>
            </a:r>
          </a:p>
          <a:p>
            <a:r>
              <a:rPr lang="en-US" altLang="en-US" smtClean="0"/>
              <a:t>Operating System Examples</a:t>
            </a:r>
          </a:p>
          <a:p>
            <a:pPr>
              <a:buFont typeface="Monotype Sorts" pitchFamily="-84" charset="2"/>
              <a:buNone/>
            </a:pP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/>
          <a:lstStyle/>
          <a:p>
            <a:r>
              <a:rPr lang="en-US" altLang="en-US" smtClean="0"/>
              <a:t>Pthreads Example</a:t>
            </a:r>
          </a:p>
        </p:txBody>
      </p:sp>
      <p:pic>
        <p:nvPicPr>
          <p:cNvPr id="22531" name="Picture 1" descr="Screen Shot 2012-12-04 at 8.50.38 P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4775" y="1090613"/>
            <a:ext cx="6529388" cy="486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/>
          <a:lstStyle/>
          <a:p>
            <a:r>
              <a:rPr lang="en-US" altLang="en-US" smtClean="0"/>
              <a:t>Pthreads Example (Cont.)</a:t>
            </a:r>
          </a:p>
        </p:txBody>
      </p:sp>
      <p:pic>
        <p:nvPicPr>
          <p:cNvPr id="23555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1663" y="995363"/>
            <a:ext cx="5795962" cy="533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1023938" y="176213"/>
            <a:ext cx="7793037" cy="576262"/>
          </a:xfrm>
        </p:spPr>
        <p:txBody>
          <a:bodyPr/>
          <a:lstStyle/>
          <a:p>
            <a:r>
              <a:rPr lang="en-US" altLang="en-US" sz="2800" smtClean="0"/>
              <a:t>Pthreads Code for Joining 10 Threads</a:t>
            </a:r>
          </a:p>
        </p:txBody>
      </p:sp>
      <p:pic>
        <p:nvPicPr>
          <p:cNvPr id="24579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2613" y="1447800"/>
            <a:ext cx="54387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1384300" y="188913"/>
            <a:ext cx="7772400" cy="576262"/>
          </a:xfrm>
        </p:spPr>
        <p:txBody>
          <a:bodyPr/>
          <a:lstStyle/>
          <a:p>
            <a:r>
              <a:rPr lang="en-US" altLang="en-US" smtClean="0"/>
              <a:t>Windows  Multithreaded C Program</a:t>
            </a:r>
          </a:p>
        </p:txBody>
      </p:sp>
      <p:pic>
        <p:nvPicPr>
          <p:cNvPr id="25603" name="Picture 1" descr="Screen Shot 2012-12-04 at 9.06.58 P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1663" y="939800"/>
            <a:ext cx="5307012" cy="569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1300163" y="176213"/>
            <a:ext cx="7780337" cy="576262"/>
          </a:xfrm>
        </p:spPr>
        <p:txBody>
          <a:bodyPr/>
          <a:lstStyle/>
          <a:p>
            <a:r>
              <a:rPr lang="en-US" altLang="en-US" sz="2800" smtClean="0"/>
              <a:t>Windows  Multithreaded C Program (Cont.)</a:t>
            </a:r>
          </a:p>
        </p:txBody>
      </p:sp>
      <p:pic>
        <p:nvPicPr>
          <p:cNvPr id="26627" name="Picture 1" descr="Screen Shot 2012-12-04 at 9.08.08 P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3388" y="1196975"/>
            <a:ext cx="6523037" cy="500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Java Threads</a:t>
            </a:r>
          </a:p>
        </p:txBody>
      </p:sp>
      <p:sp>
        <p:nvSpPr>
          <p:cNvPr id="2765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11213" y="1231900"/>
            <a:ext cx="7031037" cy="3746500"/>
          </a:xfrm>
        </p:spPr>
        <p:txBody>
          <a:bodyPr/>
          <a:lstStyle/>
          <a:p>
            <a:r>
              <a:rPr lang="en-US" altLang="en-US" smtClean="0"/>
              <a:t>Java threads are managed by the JVM</a:t>
            </a:r>
          </a:p>
          <a:p>
            <a:r>
              <a:rPr lang="en-US" altLang="en-US" smtClean="0"/>
              <a:t>Typically implemented using the threads model provided by underlying OS</a:t>
            </a:r>
          </a:p>
          <a:p>
            <a:r>
              <a:rPr lang="en-US" altLang="en-US" smtClean="0"/>
              <a:t>Java threads may be created by:</a:t>
            </a:r>
            <a:br>
              <a:rPr lang="en-US" altLang="en-US" smtClean="0"/>
            </a:br>
            <a:endParaRPr lang="en-US" altLang="en-US" smtClean="0"/>
          </a:p>
          <a:p>
            <a:endParaRPr lang="en-US" altLang="en-US" smtClean="0"/>
          </a:p>
          <a:p>
            <a:pPr>
              <a:buFont typeface="Monotype Sorts" pitchFamily="-84" charset="2"/>
              <a:buNone/>
            </a:pPr>
            <a:endParaRPr lang="en-US" altLang="en-US" smtClean="0"/>
          </a:p>
          <a:p>
            <a:endParaRPr lang="en-US" altLang="en-US" smtClean="0"/>
          </a:p>
          <a:p>
            <a:pPr lvl="1"/>
            <a:r>
              <a:rPr lang="en-US" altLang="en-US" smtClean="0"/>
              <a:t>Extending Thread class</a:t>
            </a:r>
          </a:p>
          <a:p>
            <a:pPr lvl="1"/>
            <a:r>
              <a:rPr lang="en-US" altLang="en-US" smtClean="0"/>
              <a:t>Implementing the Runnable interface</a:t>
            </a:r>
            <a:br>
              <a:rPr lang="en-US" altLang="en-US" smtClean="0"/>
            </a:br>
            <a:endParaRPr lang="en-US" altLang="en-US" smtClean="0"/>
          </a:p>
        </p:txBody>
      </p:sp>
      <p:pic>
        <p:nvPicPr>
          <p:cNvPr id="27652" name="Picture 1" descr="Screen Shot 2012-12-04 at 9.09.28 P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98675" y="2676525"/>
            <a:ext cx="3773488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57200" y="138113"/>
            <a:ext cx="8229600" cy="576262"/>
          </a:xfrm>
        </p:spPr>
        <p:txBody>
          <a:bodyPr/>
          <a:lstStyle/>
          <a:p>
            <a:r>
              <a:rPr lang="en-US" altLang="en-US" smtClean="0"/>
              <a:t>Java Multithreaded Program</a:t>
            </a:r>
          </a:p>
        </p:txBody>
      </p:sp>
      <p:pic>
        <p:nvPicPr>
          <p:cNvPr id="28675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5100" y="877888"/>
            <a:ext cx="4202113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1196975" y="163513"/>
            <a:ext cx="7718425" cy="576262"/>
          </a:xfrm>
        </p:spPr>
        <p:txBody>
          <a:bodyPr/>
          <a:lstStyle/>
          <a:p>
            <a:r>
              <a:rPr lang="en-US" altLang="en-US" smtClean="0"/>
              <a:t>Java Multithreaded Program (Cont.)</a:t>
            </a:r>
          </a:p>
        </p:txBody>
      </p:sp>
      <p:pic>
        <p:nvPicPr>
          <p:cNvPr id="29699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450" y="866775"/>
            <a:ext cx="7456488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35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Implicit Threading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6889750" cy="4478337"/>
          </a:xfrm>
        </p:spPr>
        <p:txBody>
          <a:bodyPr/>
          <a:lstStyle/>
          <a:p>
            <a:r>
              <a:rPr lang="en-US" altLang="en-US" smtClean="0"/>
              <a:t>Growing in popularity as numbers of threads increase, program correctness more difficult with explicit threads</a:t>
            </a:r>
          </a:p>
          <a:p>
            <a:r>
              <a:rPr lang="en-US" altLang="en-US" smtClean="0"/>
              <a:t>Creation and management of threads done by compilers and run-time libraries rather than programmers</a:t>
            </a:r>
          </a:p>
          <a:p>
            <a:r>
              <a:rPr lang="en-US" altLang="en-US" smtClean="0"/>
              <a:t>Three methods explored</a:t>
            </a:r>
          </a:p>
          <a:p>
            <a:pPr lvl="1"/>
            <a:r>
              <a:rPr lang="en-US" altLang="en-US" smtClean="0"/>
              <a:t>Thread Pools</a:t>
            </a:r>
          </a:p>
          <a:p>
            <a:pPr lvl="1"/>
            <a:r>
              <a:rPr lang="en-US" altLang="en-US" smtClean="0"/>
              <a:t>OpenMP</a:t>
            </a:r>
          </a:p>
          <a:p>
            <a:pPr lvl="1"/>
            <a:r>
              <a:rPr lang="en-US" altLang="en-US" smtClean="0"/>
              <a:t>Grand Central Dispatch</a:t>
            </a:r>
          </a:p>
          <a:p>
            <a:r>
              <a:rPr lang="en-US" altLang="en-US" smtClean="0"/>
              <a:t>Other methods include Microsoft Threading Building Blocks (TBB),</a:t>
            </a:r>
            <a:r>
              <a:rPr lang="en-US" altLang="en-US" b="1" smtClean="0">
                <a:latin typeface="Courier New" pitchFamily="49" charset="0"/>
                <a:cs typeface="Courier New" pitchFamily="49" charset="0"/>
              </a:rPr>
              <a:t> java.util.concurrent </a:t>
            </a:r>
            <a:r>
              <a:rPr lang="en-US" altLang="en-US" smtClean="0"/>
              <a:t>package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0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Thread Pools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9950" y="1081088"/>
            <a:ext cx="6889750" cy="4478337"/>
          </a:xfrm>
        </p:spPr>
        <p:txBody>
          <a:bodyPr/>
          <a:lstStyle/>
          <a:p>
            <a:r>
              <a:rPr lang="en-US" altLang="en-US" smtClean="0"/>
              <a:t>Create a number of threads in a pool where they await work</a:t>
            </a:r>
          </a:p>
          <a:p>
            <a:r>
              <a:rPr lang="en-US" altLang="en-US" smtClean="0"/>
              <a:t>Advantages:</a:t>
            </a:r>
          </a:p>
          <a:p>
            <a:pPr lvl="1"/>
            <a:r>
              <a:rPr lang="en-US" altLang="en-US" smtClean="0"/>
              <a:t>Usually slightly faster to service a request with an existing thread than create a new thread</a:t>
            </a:r>
          </a:p>
          <a:p>
            <a:pPr lvl="1"/>
            <a:r>
              <a:rPr lang="en-US" altLang="en-US" smtClean="0"/>
              <a:t>Allows the number of threads in the application(s) to be bound to the size of the pool</a:t>
            </a:r>
          </a:p>
          <a:p>
            <a:pPr lvl="1"/>
            <a:r>
              <a:rPr lang="en-US" altLang="en-US" smtClean="0"/>
              <a:t>Separating task to be performed from mechanics of creating task allows different strategies for running task</a:t>
            </a:r>
          </a:p>
          <a:p>
            <a:pPr lvl="2"/>
            <a:r>
              <a:rPr lang="en-US" altLang="en-US" smtClean="0"/>
              <a:t>i.e.Tasks could be scheduled to run periodically</a:t>
            </a:r>
          </a:p>
          <a:p>
            <a:r>
              <a:rPr lang="en-US" altLang="en-US" smtClean="0"/>
              <a:t>Windows API supports thread pools:</a:t>
            </a:r>
          </a:p>
        </p:txBody>
      </p:sp>
      <p:pic>
        <p:nvPicPr>
          <p:cNvPr id="31748" name="Picture 1" descr="Screen Shot 2012-12-04 at 9.17.42 P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1288" y="4743450"/>
            <a:ext cx="6438900" cy="142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Objectives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806450" y="1233488"/>
            <a:ext cx="6940550" cy="4530725"/>
          </a:xfrm>
        </p:spPr>
        <p:txBody>
          <a:bodyPr/>
          <a:lstStyle/>
          <a:p>
            <a:r>
              <a:rPr lang="en-US" altLang="en-US" smtClean="0"/>
              <a:t>To introduce the notion of a thread—a fundamental unit of CPU utilization that forms the basis of multithreaded computer systems</a:t>
            </a:r>
          </a:p>
          <a:p>
            <a:r>
              <a:rPr lang="en-US" altLang="en-US" smtClean="0"/>
              <a:t>To discuss the APIs for the Pthreads, Windows, and Java thread libraries</a:t>
            </a:r>
          </a:p>
          <a:p>
            <a:r>
              <a:rPr lang="en-US" altLang="en-US" smtClean="0"/>
              <a:t>To explore several strategies that provide implicit threading</a:t>
            </a:r>
          </a:p>
          <a:p>
            <a:r>
              <a:rPr lang="en-US" altLang="en-US" smtClean="0"/>
              <a:t>To examine issues related to multithreaded programming</a:t>
            </a:r>
          </a:p>
          <a:p>
            <a:r>
              <a:rPr lang="en-US" altLang="en-US" smtClean="0"/>
              <a:t>To cover operating system support for threads in Windows and Linux</a:t>
            </a:r>
          </a:p>
          <a:p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81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OpenMP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992188"/>
            <a:ext cx="3560763" cy="4478337"/>
          </a:xfrm>
        </p:spPr>
        <p:txBody>
          <a:bodyPr/>
          <a:lstStyle/>
          <a:p>
            <a:r>
              <a:rPr lang="en-US" altLang="en-US" sz="1600" smtClean="0"/>
              <a:t>Set of compiler directives and an API for C, C++, FORTRAN </a:t>
            </a:r>
          </a:p>
          <a:p>
            <a:r>
              <a:rPr lang="en-US" altLang="en-US" sz="1600" smtClean="0"/>
              <a:t>Provides support for parallel programming in shared-memory environments</a:t>
            </a:r>
          </a:p>
          <a:p>
            <a:r>
              <a:rPr lang="en-US" altLang="en-US" sz="1600" smtClean="0"/>
              <a:t>Identifies </a:t>
            </a:r>
            <a:r>
              <a:rPr lang="en-US" altLang="en-US" sz="1600" b="1" smtClean="0">
                <a:solidFill>
                  <a:srgbClr val="3366FF"/>
                </a:solidFill>
              </a:rPr>
              <a:t>parallel regions </a:t>
            </a:r>
            <a:r>
              <a:rPr lang="en-US" altLang="en-US" sz="1600" smtClean="0"/>
              <a:t>– blocks of code that can run in parallel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 smtClean="0">
                <a:latin typeface="Courier New" pitchFamily="49" charset="0"/>
                <a:cs typeface="Courier New" pitchFamily="49" charset="0"/>
              </a:rPr>
              <a:t>#pragma omp parallel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smtClean="0"/>
              <a:t>Create as many threads as there are cores</a:t>
            </a:r>
          </a:p>
          <a:p>
            <a:pPr>
              <a:buFont typeface="Monotype Sorts" pitchFamily="-84" charset="2"/>
              <a:buNone/>
            </a:pPr>
            <a:r>
              <a:rPr lang="da-DK" altLang="en-US" sz="1600" b="1" smtClean="0">
                <a:latin typeface="Courier New" pitchFamily="49" charset="0"/>
                <a:cs typeface="Courier New" pitchFamily="49" charset="0"/>
              </a:rPr>
              <a:t>#pragma omp parallel for for(i=0;i&lt;N;i++) { </a:t>
            </a:r>
          </a:p>
          <a:p>
            <a:pPr>
              <a:buFont typeface="Monotype Sorts" pitchFamily="-84" charset="2"/>
              <a:buNone/>
            </a:pPr>
            <a:r>
              <a:rPr lang="da-DK" altLang="en-US" sz="1600" b="1" smtClean="0">
                <a:latin typeface="Courier New" pitchFamily="49" charset="0"/>
                <a:cs typeface="Courier New" pitchFamily="49" charset="0"/>
              </a:rPr>
              <a:t>    c[i] = a[i] + b[i]; </a:t>
            </a:r>
          </a:p>
          <a:p>
            <a:pPr>
              <a:buFont typeface="Monotype Sorts" pitchFamily="-84" charset="2"/>
              <a:buNone/>
            </a:pPr>
            <a:r>
              <a:rPr lang="da-DK" altLang="en-US" sz="1600" b="1" smtClean="0">
                <a:latin typeface="Courier New" pitchFamily="49" charset="0"/>
                <a:cs typeface="Courier New" pitchFamily="49" charset="0"/>
              </a:rPr>
              <a:t>}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smtClean="0"/>
              <a:t>Run for loop in parallel</a:t>
            </a:r>
          </a:p>
          <a:p>
            <a:endParaRPr lang="en-US" altLang="en-US" smtClean="0"/>
          </a:p>
        </p:txBody>
      </p:sp>
      <p:pic>
        <p:nvPicPr>
          <p:cNvPr id="3277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8500" y="1473200"/>
            <a:ext cx="4483100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81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Grand Central Dispatch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8688" y="1187450"/>
            <a:ext cx="7224712" cy="4478338"/>
          </a:xfrm>
        </p:spPr>
        <p:txBody>
          <a:bodyPr/>
          <a:lstStyle/>
          <a:p>
            <a:r>
              <a:rPr lang="en-US" altLang="en-US" smtClean="0"/>
              <a:t>Apple technology for Mac OS X and iOS operating systems</a:t>
            </a:r>
          </a:p>
          <a:p>
            <a:r>
              <a:rPr lang="en-US" altLang="en-US" smtClean="0"/>
              <a:t>Extensions to C, C++ languages, API, and run-time library</a:t>
            </a:r>
          </a:p>
          <a:p>
            <a:r>
              <a:rPr lang="en-US" altLang="en-US" smtClean="0"/>
              <a:t>Allows identification of parallel sections</a:t>
            </a:r>
          </a:p>
          <a:p>
            <a:r>
              <a:rPr lang="en-US" altLang="en-US" smtClean="0"/>
              <a:t>Manages most of the details of threading</a:t>
            </a:r>
          </a:p>
          <a:p>
            <a:r>
              <a:rPr lang="en-US" altLang="en-US" smtClean="0"/>
              <a:t>Block is in “^{ }” -   </a:t>
            </a:r>
            <a:r>
              <a:rPr lang="ro-RO" altLang="en-US" b="1" smtClean="0">
                <a:latin typeface="Courier New" pitchFamily="49" charset="0"/>
                <a:cs typeface="Courier New" pitchFamily="49" charset="0"/>
              </a:rPr>
              <a:t>ˆ{ printf("I am a block"); } </a:t>
            </a:r>
            <a:endParaRPr lang="en-US" altLang="en-US" smtClean="0"/>
          </a:p>
          <a:p>
            <a:r>
              <a:rPr lang="en-US" altLang="en-US" smtClean="0"/>
              <a:t>Blocks placed in dispatch queue</a:t>
            </a:r>
          </a:p>
          <a:p>
            <a:pPr lvl="1"/>
            <a:r>
              <a:rPr lang="en-US" altLang="en-US" smtClean="0"/>
              <a:t>Assigned to available thread in thread pool when removed from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Grand Central Dispatch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8688" y="1203325"/>
            <a:ext cx="7250112" cy="4478338"/>
          </a:xfrm>
        </p:spPr>
        <p:txBody>
          <a:bodyPr/>
          <a:lstStyle/>
          <a:p>
            <a:r>
              <a:rPr lang="en-US" altLang="en-US" smtClean="0"/>
              <a:t>Two types of dispatch queues:</a:t>
            </a:r>
          </a:p>
          <a:p>
            <a:pPr lvl="1"/>
            <a:r>
              <a:rPr lang="en-US" altLang="en-US" smtClean="0"/>
              <a:t>serial – blocks removed in FIFO order, queue is per process, called </a:t>
            </a:r>
            <a:r>
              <a:rPr lang="en-US" altLang="en-US" b="1" smtClean="0">
                <a:solidFill>
                  <a:srgbClr val="3366FF"/>
                </a:solidFill>
              </a:rPr>
              <a:t>main queue</a:t>
            </a:r>
          </a:p>
          <a:p>
            <a:pPr lvl="2"/>
            <a:r>
              <a:rPr lang="en-US" altLang="en-US" smtClean="0"/>
              <a:t>Programmers can create additional serial queues within program</a:t>
            </a:r>
          </a:p>
          <a:p>
            <a:pPr lvl="1"/>
            <a:r>
              <a:rPr lang="en-US" altLang="en-US" smtClean="0"/>
              <a:t>concurrent – removed in FIFO order but several may be removed at a time</a:t>
            </a:r>
          </a:p>
          <a:p>
            <a:pPr lvl="2"/>
            <a:r>
              <a:rPr lang="en-US" altLang="en-US" smtClean="0"/>
              <a:t>Three system wide queues with priorities low, default, high</a:t>
            </a:r>
          </a:p>
          <a:p>
            <a:pPr lvl="2"/>
            <a:endParaRPr lang="en-US" altLang="en-US" smtClean="0"/>
          </a:p>
          <a:p>
            <a:endParaRPr lang="en-US" altLang="en-US" smtClean="0"/>
          </a:p>
        </p:txBody>
      </p:sp>
      <p:pic>
        <p:nvPicPr>
          <p:cNvPr id="34820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1050" y="4073525"/>
            <a:ext cx="55118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0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Threading Issues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8688" y="1143000"/>
            <a:ext cx="7351712" cy="4483100"/>
          </a:xfrm>
        </p:spPr>
        <p:txBody>
          <a:bodyPr/>
          <a:lstStyle/>
          <a:p>
            <a:r>
              <a:rPr lang="en-US" altLang="en-US" smtClean="0"/>
              <a:t>Semantics of </a:t>
            </a:r>
            <a:r>
              <a:rPr lang="en-US" altLang="en-US" b="1" smtClean="0"/>
              <a:t>fork()</a:t>
            </a:r>
            <a:r>
              <a:rPr lang="en-US" altLang="en-US" smtClean="0"/>
              <a:t> and </a:t>
            </a:r>
            <a:r>
              <a:rPr lang="en-US" altLang="en-US" b="1" smtClean="0"/>
              <a:t>exec()</a:t>
            </a:r>
            <a:r>
              <a:rPr lang="en-US" altLang="en-US" smtClean="0"/>
              <a:t> system calls</a:t>
            </a:r>
            <a:endParaRPr lang="en-US" altLang="en-US" sz="800" smtClean="0"/>
          </a:p>
          <a:p>
            <a:r>
              <a:rPr lang="en-US" altLang="en-US" smtClean="0"/>
              <a:t>Signal handling</a:t>
            </a:r>
          </a:p>
          <a:p>
            <a:pPr lvl="1"/>
            <a:r>
              <a:rPr lang="en-US" altLang="en-US" smtClean="0"/>
              <a:t>Synchronous and asynchronous</a:t>
            </a:r>
            <a:endParaRPr lang="en-US" altLang="en-US" sz="800" smtClean="0"/>
          </a:p>
          <a:p>
            <a:r>
              <a:rPr lang="en-US" altLang="en-US" smtClean="0"/>
              <a:t>Thread cancellation of target thread</a:t>
            </a:r>
          </a:p>
          <a:p>
            <a:pPr lvl="1"/>
            <a:r>
              <a:rPr lang="en-US" altLang="en-US" smtClean="0"/>
              <a:t>Asynchronous or deferred</a:t>
            </a:r>
            <a:endParaRPr lang="en-US" altLang="en-US" sz="800" smtClean="0"/>
          </a:p>
          <a:p>
            <a:r>
              <a:rPr lang="en-US" altLang="en-US" smtClean="0"/>
              <a:t>Thread-local storage</a:t>
            </a:r>
          </a:p>
          <a:p>
            <a:r>
              <a:rPr lang="en-US" altLang="en-US" smtClean="0"/>
              <a:t>Scheduler Activations</a:t>
            </a:r>
          </a:p>
          <a:p>
            <a:endParaRPr lang="en-US" altLang="en-US" sz="800" smtClean="0"/>
          </a:p>
          <a:p>
            <a:pPr lvl="1">
              <a:buFont typeface="Monotype Sorts" pitchFamily="-84" charset="2"/>
              <a:buNone/>
            </a:pPr>
            <a:endParaRPr lang="en-US" altLang="en-US" sz="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0" y="176213"/>
            <a:ext cx="75692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Semantics of fork() and exec()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6597650" cy="4530725"/>
          </a:xfrm>
        </p:spPr>
        <p:txBody>
          <a:bodyPr/>
          <a:lstStyle/>
          <a:p>
            <a:r>
              <a:rPr lang="en-US" altLang="en-US" smtClean="0"/>
              <a:t>Does </a:t>
            </a:r>
            <a:r>
              <a:rPr lang="en-US" altLang="en-US" b="1" smtClean="0">
                <a:latin typeface="Courier New" pitchFamily="49" charset="0"/>
                <a:cs typeface="Courier New" pitchFamily="49" charset="0"/>
              </a:rPr>
              <a:t>fork()</a:t>
            </a:r>
            <a:r>
              <a:rPr lang="en-US" altLang="en-US" smtClean="0"/>
              <a:t>duplicate only the calling thread or all threads?</a:t>
            </a:r>
          </a:p>
          <a:p>
            <a:pPr lvl="1"/>
            <a:r>
              <a:rPr lang="en-US" altLang="en-US" smtClean="0"/>
              <a:t>Some UNIXes have two versions of fork</a:t>
            </a:r>
          </a:p>
          <a:p>
            <a:r>
              <a:rPr lang="en-US" altLang="en-US" b="1" smtClean="0">
                <a:latin typeface="Courier New" pitchFamily="49" charset="0"/>
                <a:cs typeface="Courier New" pitchFamily="49" charset="0"/>
              </a:rPr>
              <a:t>exec() </a:t>
            </a:r>
            <a:r>
              <a:rPr lang="en-US" altLang="en-US" smtClean="0"/>
              <a:t>usually works as normal – replace the running process including all threads</a:t>
            </a:r>
          </a:p>
          <a:p>
            <a:pPr lvl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68400" y="188913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Signal Handling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146175"/>
            <a:ext cx="6704012" cy="5156200"/>
          </a:xfrm>
        </p:spPr>
        <p:txBody>
          <a:bodyPr/>
          <a:lstStyle/>
          <a:p>
            <a:pPr marL="380048" indent="-380048">
              <a:buFont typeface="Monotype Sorts" charset="0"/>
              <a:buChar char="n"/>
              <a:defRPr/>
            </a:pP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Signals </a:t>
            </a:r>
            <a:r>
              <a:rPr lang="en-US" dirty="0">
                <a:ea typeface="ＭＳ Ｐゴシック" charset="0"/>
                <a:cs typeface="ＭＳ Ｐゴシック" charset="0"/>
              </a:rPr>
              <a:t>are used in UNIX systems to notify a process that a particular event has occurred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.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 marL="380048" indent="-380048">
              <a:buFont typeface="Monotype Sort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A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signal handler</a:t>
            </a:r>
            <a:r>
              <a:rPr lang="en-US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is used to process signals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generated by particular event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delivered to a process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</a:t>
            </a:r>
            <a:r>
              <a:rPr lang="en-US" dirty="0" smtClean="0">
                <a:ea typeface="ＭＳ Ｐゴシック" charset="0"/>
              </a:rPr>
              <a:t>handled by one of two signal handlers: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 smtClean="0">
                <a:ea typeface="ＭＳ Ｐゴシック" charset="0"/>
              </a:rPr>
              <a:t>default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 smtClean="0">
                <a:ea typeface="ＭＳ Ｐゴシック" charset="0"/>
              </a:rPr>
              <a:t>user-defined</a:t>
            </a:r>
            <a:endParaRPr lang="en-US" dirty="0">
              <a:ea typeface="ＭＳ Ｐゴシック" charset="0"/>
            </a:endParaRPr>
          </a:p>
          <a:p>
            <a:pPr marL="380048" indent="-380048">
              <a:buFont typeface="Monotype Sorts" charset="0"/>
              <a:buChar char="n"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Every signal has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default handler 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that kernel runs when handling signal</a:t>
            </a:r>
          </a:p>
          <a:p>
            <a:pPr marL="780098" lvl="1" indent="-380048">
              <a:buFont typeface="Monotype Sorts" charset="0"/>
              <a:buChar char="l"/>
              <a:defRPr/>
            </a:pP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User-defined signal handler 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can override default</a:t>
            </a:r>
          </a:p>
          <a:p>
            <a:pPr marL="780098" lvl="1" indent="-380048">
              <a:buFont typeface="Monotype Sorts" charset="0"/>
              <a:buChar char="l"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For single-threaded, signal delivered to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68400" y="188913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Signal Handling (Cont.)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146175"/>
            <a:ext cx="6742112" cy="5156200"/>
          </a:xfrm>
        </p:spPr>
        <p:txBody>
          <a:bodyPr/>
          <a:lstStyle/>
          <a:p>
            <a:pPr marL="380048" indent="-380048">
              <a:buFont typeface="Monotype Sorts" charset="0"/>
              <a:buChar char="n"/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Where should a signal be delivered for multi-threaded? </a:t>
            </a:r>
          </a:p>
          <a:p>
            <a:pPr marL="780098" lvl="1" indent="-380048">
              <a:buFont typeface="Monotype Sorts" charset="0"/>
              <a:buChar char="l"/>
              <a:defRPr/>
            </a:pPr>
            <a:r>
              <a:rPr lang="en-US" dirty="0" smtClean="0">
                <a:ea typeface="ＭＳ Ｐゴシック" charset="0"/>
              </a:rPr>
              <a:t>Deliver </a:t>
            </a:r>
            <a:r>
              <a:rPr lang="en-US" dirty="0">
                <a:ea typeface="ＭＳ Ｐゴシック" charset="0"/>
              </a:rPr>
              <a:t>the signal to the thread to which the signal applies</a:t>
            </a:r>
          </a:p>
          <a:p>
            <a:pPr marL="798989" lvl="1" indent="-342265">
              <a:buFont typeface="Monotype Sorts" charset="0"/>
              <a:buChar char="l"/>
              <a:defRPr/>
            </a:pPr>
            <a:r>
              <a:rPr lang="en-US" dirty="0">
                <a:ea typeface="ＭＳ Ｐゴシック" charset="0"/>
              </a:rPr>
              <a:t>Deliver the signal to every thread in the process</a:t>
            </a:r>
          </a:p>
          <a:p>
            <a:pPr marL="798989" lvl="1" indent="-342265">
              <a:buFont typeface="Monotype Sorts" charset="0"/>
              <a:buChar char="l"/>
              <a:defRPr/>
            </a:pPr>
            <a:r>
              <a:rPr lang="en-US" dirty="0">
                <a:ea typeface="ＭＳ Ｐゴシック" charset="0"/>
              </a:rPr>
              <a:t>Deliver the signal to certain threads in the process</a:t>
            </a:r>
          </a:p>
          <a:p>
            <a:pPr marL="798989" lvl="1" indent="-342265">
              <a:buFont typeface="Monotype Sorts" charset="0"/>
              <a:buChar char="l"/>
              <a:defRPr/>
            </a:pPr>
            <a:r>
              <a:rPr lang="en-US" dirty="0">
                <a:ea typeface="ＭＳ Ｐゴシック" charset="0"/>
              </a:rPr>
              <a:t>Assign a specific thread to receive all signals for the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081088" y="188913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Thread Cancellation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413" y="1146175"/>
            <a:ext cx="7405687" cy="4430713"/>
          </a:xfrm>
        </p:spPr>
        <p:txBody>
          <a:bodyPr/>
          <a:lstStyle/>
          <a:p>
            <a:r>
              <a:rPr lang="en-US" altLang="en-US" smtClean="0"/>
              <a:t>Terminating a thread before it has finished</a:t>
            </a:r>
          </a:p>
          <a:p>
            <a:r>
              <a:rPr lang="en-US" altLang="en-US" smtClean="0"/>
              <a:t>Thread to be canceled is </a:t>
            </a:r>
            <a:r>
              <a:rPr lang="en-US" altLang="en-US" b="1" smtClean="0">
                <a:solidFill>
                  <a:srgbClr val="3366FF"/>
                </a:solidFill>
              </a:rPr>
              <a:t>target thread</a:t>
            </a:r>
            <a:endParaRPr lang="en-US" altLang="en-US" smtClean="0"/>
          </a:p>
          <a:p>
            <a:r>
              <a:rPr lang="en-US" altLang="en-US" smtClean="0"/>
              <a:t>Two general approaches:</a:t>
            </a:r>
          </a:p>
          <a:p>
            <a:pPr lvl="1"/>
            <a:r>
              <a:rPr lang="en-US" altLang="en-US" b="1" smtClean="0"/>
              <a:t>Asynchronous cancellation</a:t>
            </a:r>
            <a:r>
              <a:rPr lang="en-US" altLang="en-US" smtClean="0"/>
              <a:t> terminates the target thread immediately</a:t>
            </a:r>
          </a:p>
          <a:p>
            <a:pPr lvl="1"/>
            <a:r>
              <a:rPr lang="en-US" altLang="en-US" b="1" smtClean="0"/>
              <a:t>Deferred cancellation</a:t>
            </a:r>
            <a:r>
              <a:rPr lang="en-US" altLang="en-US" smtClean="0"/>
              <a:t> allows the target thread to periodically check if it should be cancelled</a:t>
            </a:r>
          </a:p>
          <a:p>
            <a:r>
              <a:rPr lang="en-US" altLang="en-US" smtClean="0"/>
              <a:t>Pthread code to create and cancel a thread:</a:t>
            </a:r>
          </a:p>
          <a:p>
            <a:pPr>
              <a:buFont typeface="Monotype Sorts" pitchFamily="-84" charset="2"/>
              <a:buNone/>
            </a:pPr>
            <a:endParaRPr lang="en-US" altLang="en-US" smtClean="0"/>
          </a:p>
          <a:p>
            <a:pPr lvl="1"/>
            <a:endParaRPr lang="en-US" altLang="en-US" smtClean="0"/>
          </a:p>
        </p:txBody>
      </p:sp>
      <p:pic>
        <p:nvPicPr>
          <p:cNvPr id="39940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8550" y="4017963"/>
            <a:ext cx="3878263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81088" y="176213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Thread Cancellation (Cont.)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9163" y="1057275"/>
            <a:ext cx="7208837" cy="4962525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/>
              <a:t>Invoking thread cancellation requests cancellation, but actual cancellation depends on thread state</a:t>
            </a:r>
          </a:p>
          <a:p>
            <a:pPr>
              <a:defRPr/>
            </a:pPr>
            <a:endParaRPr lang="en-US" altLang="en-US" dirty="0" smtClean="0"/>
          </a:p>
          <a:p>
            <a:pPr>
              <a:defRPr/>
            </a:pPr>
            <a:endParaRPr lang="en-US" altLang="en-US" dirty="0" smtClean="0"/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 smtClean="0"/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 smtClean="0"/>
          </a:p>
          <a:p>
            <a:pPr>
              <a:defRPr/>
            </a:pPr>
            <a:r>
              <a:rPr lang="en-US" altLang="en-US" dirty="0" smtClean="0"/>
              <a:t>If thread has cancellation disabled, cancellation remains pending until thread enables it</a:t>
            </a:r>
          </a:p>
          <a:p>
            <a:pPr>
              <a:defRPr/>
            </a:pPr>
            <a:r>
              <a:rPr lang="en-US" altLang="en-US" dirty="0" smtClean="0"/>
              <a:t>Default type is deferred</a:t>
            </a:r>
          </a:p>
          <a:p>
            <a:pPr lvl="1">
              <a:defRPr/>
            </a:pPr>
            <a:r>
              <a:rPr lang="en-US" altLang="en-US" dirty="0" smtClean="0"/>
              <a:t>Cancellation only occurs when thread reaches </a:t>
            </a:r>
            <a:r>
              <a:rPr lang="en-US" altLang="en-US" b="1" dirty="0" smtClean="0">
                <a:solidFill>
                  <a:srgbClr val="3366FF"/>
                </a:solidFill>
              </a:rPr>
              <a:t>cancellation point</a:t>
            </a:r>
          </a:p>
          <a:p>
            <a:pPr lvl="2">
              <a:defRPr/>
            </a:pPr>
            <a:r>
              <a:rPr lang="en-US" altLang="en-US" dirty="0" smtClean="0"/>
              <a:t>I.e. </a:t>
            </a:r>
            <a:r>
              <a:rPr lang="en-US" altLang="en-US" b="1" dirty="0" err="1" smtClean="0">
                <a:latin typeface="Courier New" pitchFamily="49" charset="0"/>
                <a:cs typeface="Courier New" pitchFamily="49" charset="0"/>
              </a:rPr>
              <a:t>pthread_testcancel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2">
              <a:defRPr/>
            </a:pPr>
            <a:r>
              <a:rPr lang="en-US" altLang="en-US" dirty="0" smtClean="0"/>
              <a:t>Then </a:t>
            </a:r>
            <a:r>
              <a:rPr lang="en-US" altLang="en-US" b="1" dirty="0" smtClean="0">
                <a:solidFill>
                  <a:srgbClr val="3366FF"/>
                </a:solidFill>
              </a:rPr>
              <a:t>cleanup handler </a:t>
            </a:r>
            <a:r>
              <a:rPr lang="en-US" altLang="en-US" dirty="0" smtClean="0"/>
              <a:t>is invoked</a:t>
            </a:r>
          </a:p>
          <a:p>
            <a:pPr>
              <a:defRPr/>
            </a:pPr>
            <a:r>
              <a:rPr lang="en-US" altLang="en-US" dirty="0" smtClean="0"/>
              <a:t>On Linux systems, thread cancellation is handled through signals</a:t>
            </a:r>
          </a:p>
        </p:txBody>
      </p:sp>
      <p:pic>
        <p:nvPicPr>
          <p:cNvPr id="40964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4713" y="1825625"/>
            <a:ext cx="5054600" cy="117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Thread-Local Storage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6927850" cy="4478337"/>
          </a:xfrm>
        </p:spPr>
        <p:txBody>
          <a:bodyPr/>
          <a:lstStyle/>
          <a:p>
            <a:r>
              <a:rPr lang="en-US" altLang="en-US" b="1" smtClean="0">
                <a:solidFill>
                  <a:srgbClr val="3366FF"/>
                </a:solidFill>
              </a:rPr>
              <a:t>Thread-local storage </a:t>
            </a:r>
            <a:r>
              <a:rPr lang="en-US" altLang="en-US" smtClean="0"/>
              <a:t>(</a:t>
            </a:r>
            <a:r>
              <a:rPr lang="en-US" altLang="en-US" b="1" smtClean="0">
                <a:solidFill>
                  <a:srgbClr val="3366FF"/>
                </a:solidFill>
              </a:rPr>
              <a:t>TLS</a:t>
            </a:r>
            <a:r>
              <a:rPr lang="en-US" altLang="en-US" smtClean="0"/>
              <a:t>) allows each thread to have its own copy of data</a:t>
            </a:r>
          </a:p>
          <a:p>
            <a:r>
              <a:rPr lang="en-US" altLang="en-US" smtClean="0"/>
              <a:t>Useful when you do not have control over the thread creation process (i.e., when using a thread pool)</a:t>
            </a:r>
          </a:p>
          <a:p>
            <a:r>
              <a:rPr lang="en-US" altLang="en-US" smtClean="0"/>
              <a:t>Different from local variables</a:t>
            </a:r>
          </a:p>
          <a:p>
            <a:pPr lvl="1"/>
            <a:r>
              <a:rPr lang="en-US" altLang="en-US" smtClean="0"/>
              <a:t>Local variables visible only during single function invocation</a:t>
            </a:r>
          </a:p>
          <a:p>
            <a:pPr lvl="1"/>
            <a:r>
              <a:rPr lang="en-US" altLang="en-US" smtClean="0"/>
              <a:t>TLS visible across function invocations</a:t>
            </a:r>
          </a:p>
          <a:p>
            <a:r>
              <a:rPr lang="en-US" altLang="en-US" smtClean="0"/>
              <a:t>Similar to </a:t>
            </a:r>
            <a:r>
              <a:rPr lang="en-US" altLang="en-US" b="1" smtClean="0">
                <a:latin typeface="Courier New" pitchFamily="49" charset="0"/>
                <a:cs typeface="Courier New" pitchFamily="49" charset="0"/>
              </a:rPr>
              <a:t>static</a:t>
            </a:r>
            <a:r>
              <a:rPr lang="en-US" altLang="en-US" smtClean="0"/>
              <a:t> data</a:t>
            </a:r>
          </a:p>
          <a:p>
            <a:pPr lvl="1"/>
            <a:r>
              <a:rPr lang="en-US" altLang="en-US" smtClean="0"/>
              <a:t>TLS is unique to each thread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/>
          <a:lstStyle/>
          <a:p>
            <a:r>
              <a:rPr lang="en-US" altLang="en-US" smtClean="0"/>
              <a:t>Motivation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06450" y="1233488"/>
            <a:ext cx="6813550" cy="4530725"/>
          </a:xfrm>
        </p:spPr>
        <p:txBody>
          <a:bodyPr/>
          <a:lstStyle/>
          <a:p>
            <a:r>
              <a:rPr lang="en-US" altLang="en-US" smtClean="0"/>
              <a:t>Most modern applications are multithreaded</a:t>
            </a:r>
          </a:p>
          <a:p>
            <a:r>
              <a:rPr lang="en-US" altLang="en-US" smtClean="0"/>
              <a:t>Threads run within application</a:t>
            </a:r>
          </a:p>
          <a:p>
            <a:r>
              <a:rPr lang="en-US" altLang="en-US" smtClean="0"/>
              <a:t>Multiple tasks with the application can be implemented by separate threads</a:t>
            </a:r>
          </a:p>
          <a:p>
            <a:pPr lvl="1"/>
            <a:r>
              <a:rPr lang="en-US" altLang="en-US" smtClean="0"/>
              <a:t>Update display</a:t>
            </a:r>
          </a:p>
          <a:p>
            <a:pPr lvl="1"/>
            <a:r>
              <a:rPr lang="en-US" altLang="en-US" smtClean="0"/>
              <a:t>Fetch data</a:t>
            </a:r>
          </a:p>
          <a:p>
            <a:pPr lvl="1"/>
            <a:r>
              <a:rPr lang="en-US" altLang="en-US" smtClean="0"/>
              <a:t>Spell checking</a:t>
            </a:r>
          </a:p>
          <a:p>
            <a:pPr lvl="1"/>
            <a:r>
              <a:rPr lang="en-US" altLang="en-US" smtClean="0"/>
              <a:t>Answer a network request</a:t>
            </a:r>
          </a:p>
          <a:p>
            <a:r>
              <a:rPr lang="en-US" altLang="en-US" smtClean="0"/>
              <a:t>Process creation is heavy-weight while thread creation is light-weight</a:t>
            </a:r>
          </a:p>
          <a:p>
            <a:r>
              <a:rPr lang="en-US" altLang="en-US" smtClean="0"/>
              <a:t>Can simplify code, increase efficiency</a:t>
            </a:r>
          </a:p>
          <a:p>
            <a:r>
              <a:rPr lang="en-US" altLang="en-US" smtClean="0"/>
              <a:t>Kernels are generally multithreaded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60463" y="163513"/>
            <a:ext cx="7526337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Scheduler Activations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017588"/>
            <a:ext cx="5316538" cy="4964112"/>
          </a:xfrm>
        </p:spPr>
        <p:txBody>
          <a:bodyPr/>
          <a:lstStyle/>
          <a:p>
            <a:r>
              <a:rPr lang="en-US" altLang="en-US" smtClean="0"/>
              <a:t>Both M:M and Two-level models require communication to maintain the appropriate number of kernel threads allocated to the application</a:t>
            </a:r>
          </a:p>
          <a:p>
            <a:r>
              <a:rPr lang="en-US" altLang="en-US" smtClean="0"/>
              <a:t>Typically use an intermediate data structure between user and kernel threads – </a:t>
            </a:r>
            <a:r>
              <a:rPr lang="en-US" altLang="en-US" b="1" smtClean="0">
                <a:solidFill>
                  <a:srgbClr val="3366FF"/>
                </a:solidFill>
              </a:rPr>
              <a:t>lightweight process </a:t>
            </a:r>
            <a:r>
              <a:rPr lang="en-US" altLang="en-US" smtClean="0"/>
              <a:t>(</a:t>
            </a:r>
            <a:r>
              <a:rPr lang="en-US" altLang="en-US" b="1" smtClean="0">
                <a:solidFill>
                  <a:srgbClr val="3366FF"/>
                </a:solidFill>
              </a:rPr>
              <a:t>LWP</a:t>
            </a:r>
            <a:r>
              <a:rPr lang="en-US" altLang="en-US" smtClean="0"/>
              <a:t>)</a:t>
            </a:r>
          </a:p>
          <a:p>
            <a:pPr lvl="1"/>
            <a:r>
              <a:rPr lang="en-US" altLang="en-US" smtClean="0"/>
              <a:t>Appears to be a virtual processor on which process can schedule user thread to run</a:t>
            </a:r>
          </a:p>
          <a:p>
            <a:pPr lvl="1"/>
            <a:r>
              <a:rPr lang="en-US" altLang="en-US" smtClean="0"/>
              <a:t>Each LWP attached to kernel thread</a:t>
            </a:r>
          </a:p>
          <a:p>
            <a:pPr lvl="1"/>
            <a:r>
              <a:rPr lang="en-US" altLang="en-US" smtClean="0"/>
              <a:t>How many LWPs to create?</a:t>
            </a:r>
          </a:p>
          <a:p>
            <a:r>
              <a:rPr lang="en-US" altLang="en-US" smtClean="0"/>
              <a:t>Scheduler activations provide </a:t>
            </a:r>
            <a:r>
              <a:rPr lang="en-US" altLang="en-US" b="1" smtClean="0">
                <a:solidFill>
                  <a:srgbClr val="3366FF"/>
                </a:solidFill>
              </a:rPr>
              <a:t>upcalls</a:t>
            </a:r>
            <a:r>
              <a:rPr lang="en-US" altLang="en-US" smtClean="0">
                <a:solidFill>
                  <a:srgbClr val="3366FF"/>
                </a:solidFill>
              </a:rPr>
              <a:t> </a:t>
            </a:r>
            <a:r>
              <a:rPr lang="en-US" altLang="en-US" smtClean="0"/>
              <a:t>- a communication mechanism from the kernel to the </a:t>
            </a:r>
            <a:r>
              <a:rPr lang="en-US" altLang="en-US" b="1" smtClean="0">
                <a:solidFill>
                  <a:srgbClr val="3366FF"/>
                </a:solidFill>
              </a:rPr>
              <a:t>upcall handler </a:t>
            </a:r>
            <a:r>
              <a:rPr lang="en-US" altLang="en-US" smtClean="0"/>
              <a:t>in the thread library</a:t>
            </a:r>
          </a:p>
          <a:p>
            <a:r>
              <a:rPr lang="en-US" altLang="en-US" smtClean="0"/>
              <a:t>This communication allows an application to maintain the correct number kernel threads</a:t>
            </a:r>
          </a:p>
        </p:txBody>
      </p:sp>
      <p:pic>
        <p:nvPicPr>
          <p:cNvPr id="43012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7788" y="1547813"/>
            <a:ext cx="2327275" cy="210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25525" y="163513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Operating System Examples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469188" cy="4492625"/>
          </a:xfrm>
        </p:spPr>
        <p:txBody>
          <a:bodyPr/>
          <a:lstStyle/>
          <a:p>
            <a:r>
              <a:rPr lang="en-US" altLang="en-US" smtClean="0"/>
              <a:t>Windows Threads</a:t>
            </a:r>
          </a:p>
          <a:p>
            <a:r>
              <a:rPr lang="en-US" altLang="en-US" smtClean="0"/>
              <a:t>Linux Threads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0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Windows Threads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488" y="1130300"/>
            <a:ext cx="6996112" cy="5141913"/>
          </a:xfrm>
        </p:spPr>
        <p:txBody>
          <a:bodyPr/>
          <a:lstStyle/>
          <a:p>
            <a:r>
              <a:rPr lang="en-US" altLang="en-US" smtClean="0"/>
              <a:t>Windows implements the Windows API – primary API for Win 98, Win NT, Win 2000, Win XP, and Win 7</a:t>
            </a:r>
          </a:p>
          <a:p>
            <a:r>
              <a:rPr lang="en-US" altLang="en-US" smtClean="0"/>
              <a:t>Implements the one-to-one mapping, kernel-level</a:t>
            </a:r>
          </a:p>
          <a:p>
            <a:r>
              <a:rPr lang="en-US" altLang="en-US" smtClean="0"/>
              <a:t>Each thread contains</a:t>
            </a:r>
          </a:p>
          <a:p>
            <a:pPr lvl="1"/>
            <a:r>
              <a:rPr lang="en-US" altLang="en-US" smtClean="0"/>
              <a:t>A thread id</a:t>
            </a:r>
          </a:p>
          <a:p>
            <a:pPr lvl="1"/>
            <a:r>
              <a:rPr lang="en-US" altLang="en-US" smtClean="0"/>
              <a:t>Register set representing state of processor</a:t>
            </a:r>
          </a:p>
          <a:p>
            <a:pPr lvl="1"/>
            <a:r>
              <a:rPr lang="en-US" altLang="en-US" smtClean="0"/>
              <a:t>Separate user and kernel stacks for when thread runs in user mode or kernel mode</a:t>
            </a:r>
          </a:p>
          <a:p>
            <a:pPr lvl="1"/>
            <a:r>
              <a:rPr lang="en-US" altLang="en-US" smtClean="0"/>
              <a:t>Private data storage area used by run-time libraries and dynamic link libraries (DLLs)</a:t>
            </a:r>
          </a:p>
          <a:p>
            <a:r>
              <a:rPr lang="en-US" altLang="en-US" smtClean="0"/>
              <a:t>The register set, stacks, and private storage area are known as the </a:t>
            </a:r>
            <a:r>
              <a:rPr lang="en-US" altLang="en-US" b="1" smtClean="0">
                <a:solidFill>
                  <a:srgbClr val="3366FF"/>
                </a:solidFill>
              </a:rPr>
              <a:t>context</a:t>
            </a:r>
            <a:r>
              <a:rPr lang="en-US" altLang="en-US" smtClean="0">
                <a:solidFill>
                  <a:srgbClr val="3366FF"/>
                </a:solidFill>
              </a:rPr>
              <a:t> </a:t>
            </a:r>
            <a:r>
              <a:rPr lang="en-US" altLang="en-US" smtClean="0"/>
              <a:t>of the thread</a:t>
            </a:r>
          </a:p>
          <a:p>
            <a:pPr>
              <a:buFont typeface="Monotype Sorts" pitchFamily="-84" charset="2"/>
              <a:buNone/>
            </a:pP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0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Windows Threads (Cont.)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206500"/>
            <a:ext cx="6843712" cy="5141913"/>
          </a:xfrm>
        </p:spPr>
        <p:txBody>
          <a:bodyPr/>
          <a:lstStyle/>
          <a:p>
            <a:r>
              <a:rPr lang="en-US" altLang="en-US" smtClean="0"/>
              <a:t>The primary data structures of a thread include:</a:t>
            </a:r>
          </a:p>
          <a:p>
            <a:pPr lvl="1"/>
            <a:r>
              <a:rPr lang="en-US" altLang="en-US" smtClean="0"/>
              <a:t>ETHREAD (executive thread block) – includes pointer to process to which thread belongs and to KTHREAD, in kernel space</a:t>
            </a:r>
          </a:p>
          <a:p>
            <a:pPr lvl="1"/>
            <a:r>
              <a:rPr lang="en-US" altLang="en-US" smtClean="0"/>
              <a:t>KTHREAD (kernel thread block) – scheduling and synchronization info, kernel-mode stack, pointer to TEB, in kernel space</a:t>
            </a:r>
          </a:p>
          <a:p>
            <a:pPr lvl="1"/>
            <a:r>
              <a:rPr lang="en-US" altLang="en-US" smtClean="0"/>
              <a:t>TEB (thread environment block) – thread id, user-mode stack, thread-local storage, in user space</a:t>
            </a:r>
          </a:p>
          <a:p>
            <a:pPr>
              <a:buFont typeface="Monotype Sorts" pitchFamily="-84" charset="2"/>
              <a:buNone/>
            </a:pP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 idx="4294967295"/>
          </p:nvPr>
        </p:nvSpPr>
        <p:spPr>
          <a:xfrm>
            <a:off x="1273175" y="163513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Windows Threads Data Structures</a:t>
            </a:r>
          </a:p>
        </p:txBody>
      </p:sp>
      <p:pic>
        <p:nvPicPr>
          <p:cNvPr id="47107" name="Picture 1" descr="4_14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32100" y="1271588"/>
            <a:ext cx="4065588" cy="444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0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Linux Threads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7888" y="1092200"/>
            <a:ext cx="7173912" cy="4495800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/>
              <a:t>Linux refers to them as </a:t>
            </a:r>
            <a:r>
              <a:rPr lang="en-US" altLang="en-US" b="1" i="1" dirty="0" smtClean="0"/>
              <a:t>tasks</a:t>
            </a:r>
            <a:r>
              <a:rPr lang="en-US" altLang="en-US" dirty="0" smtClean="0"/>
              <a:t> rather than </a:t>
            </a:r>
            <a:r>
              <a:rPr lang="en-US" altLang="en-US" b="1" i="1" dirty="0" smtClean="0"/>
              <a:t>threads</a:t>
            </a:r>
            <a:endParaRPr lang="en-US" altLang="en-US" dirty="0" smtClean="0"/>
          </a:p>
          <a:p>
            <a:pPr>
              <a:defRPr/>
            </a:pPr>
            <a:r>
              <a:rPr lang="en-US" altLang="en-US" dirty="0" smtClean="0"/>
              <a:t>Thread creation is done through 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clone()</a:t>
            </a:r>
            <a:r>
              <a:rPr lang="en-US" alt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dirty="0" smtClean="0"/>
              <a:t>system call</a:t>
            </a:r>
          </a:p>
          <a:p>
            <a:pPr>
              <a:defRPr/>
            </a:pP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clone() </a:t>
            </a:r>
            <a:r>
              <a:rPr lang="en-US" altLang="en-US" dirty="0" smtClean="0"/>
              <a:t>allows a child task to share the address space of the parent task (process)</a:t>
            </a:r>
          </a:p>
          <a:p>
            <a:pPr lvl="1">
              <a:defRPr/>
            </a:pPr>
            <a:r>
              <a:rPr lang="en-US" altLang="en-US" dirty="0" smtClean="0"/>
              <a:t>Flags control behavior</a:t>
            </a:r>
          </a:p>
          <a:p>
            <a:pPr lvl="1">
              <a:defRPr/>
            </a:pPr>
            <a:endParaRPr lang="en-US" altLang="en-US" dirty="0" smtClean="0"/>
          </a:p>
          <a:p>
            <a:pPr lvl="1">
              <a:defRPr/>
            </a:pPr>
            <a:endParaRPr lang="en-US" altLang="en-US" dirty="0" smtClean="0"/>
          </a:p>
          <a:p>
            <a:pPr lvl="1">
              <a:defRPr/>
            </a:pPr>
            <a:endParaRPr lang="en-US" altLang="en-US" dirty="0" smtClean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 smtClean="0"/>
          </a:p>
          <a:p>
            <a:pPr>
              <a:buFont typeface="Monotype Sorts" pitchFamily="-84" charset="2"/>
              <a:buNone/>
              <a:defRPr/>
            </a:pPr>
            <a:endParaRPr lang="en-US" alt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altLang="en-US" b="1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b="1" dirty="0" err="1" smtClean="0">
                <a:latin typeface="Courier New" pitchFamily="49" charset="0"/>
                <a:cs typeface="Courier New" pitchFamily="49" charset="0"/>
              </a:rPr>
              <a:t>task_struct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dirty="0" smtClean="0">
                <a:cs typeface="Courier New" pitchFamily="49" charset="0"/>
              </a:rPr>
              <a:t>points to process data structures (shared or unique)</a:t>
            </a:r>
            <a:endParaRPr lang="en-US" alt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altLang="en-US" dirty="0" smtClean="0"/>
          </a:p>
        </p:txBody>
      </p:sp>
      <p:pic>
        <p:nvPicPr>
          <p:cNvPr id="48132" name="Picture 3" descr="4_15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68563" y="2992438"/>
            <a:ext cx="3787775" cy="15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7953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 smtClean="0"/>
              <a:t>End of Chapter 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885825" y="1635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Multithreaded Server Architecture</a:t>
            </a:r>
          </a:p>
        </p:txBody>
      </p:sp>
      <p:pic>
        <p:nvPicPr>
          <p:cNvPr id="7171" name="Picture 1" descr="4_02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81138" y="1443038"/>
            <a:ext cx="63976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862013" y="415925"/>
            <a:ext cx="6951662" cy="312738"/>
          </a:xfrm>
        </p:spPr>
        <p:txBody>
          <a:bodyPr/>
          <a:lstStyle/>
          <a:p>
            <a:pPr eaLnBrk="1" hangingPunct="1"/>
            <a:r>
              <a:rPr lang="en-US" altLang="en-US" smtClean="0"/>
              <a:t>Benefits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07250" cy="4530725"/>
          </a:xfrm>
        </p:spPr>
        <p:txBody>
          <a:bodyPr/>
          <a:lstStyle/>
          <a:p>
            <a:r>
              <a:rPr lang="en-US" altLang="en-US" b="1" smtClean="0"/>
              <a:t>Responsiveness – </a:t>
            </a:r>
            <a:r>
              <a:rPr lang="en-US" altLang="en-US" smtClean="0"/>
              <a:t>may allow continued execution if part of process is blocked, especially important for user interfaces</a:t>
            </a:r>
          </a:p>
          <a:p>
            <a:r>
              <a:rPr lang="en-US" altLang="en-US" b="1" smtClean="0"/>
              <a:t>Resource Sharing – </a:t>
            </a:r>
            <a:r>
              <a:rPr lang="en-US" altLang="en-US" smtClean="0"/>
              <a:t>threads share resources of process, easier than shared memory or message passing</a:t>
            </a:r>
          </a:p>
          <a:p>
            <a:r>
              <a:rPr lang="en-US" altLang="en-US" b="1" smtClean="0"/>
              <a:t>Economy – </a:t>
            </a:r>
            <a:r>
              <a:rPr lang="en-US" altLang="en-US" smtClean="0"/>
              <a:t>cheaper than process creation, thread switching lower overhead than context switching</a:t>
            </a:r>
          </a:p>
          <a:p>
            <a:r>
              <a:rPr lang="en-US" altLang="en-US" b="1" smtClean="0"/>
              <a:t>Scalability – </a:t>
            </a:r>
            <a:r>
              <a:rPr lang="en-US" altLang="en-US" smtClean="0"/>
              <a:t>process can take advantage of multiprocessor architectures</a:t>
            </a:r>
            <a:br>
              <a:rPr lang="en-US" altLang="en-US" smtClean="0"/>
            </a:br>
            <a:endParaRPr lang="en-US" altLang="en-US" smtClean="0"/>
          </a:p>
          <a:p>
            <a:endParaRPr lang="en-US" altLang="en-US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1012825" y="176213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Multicore Programming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882650" y="1208088"/>
            <a:ext cx="7723188" cy="4530725"/>
          </a:xfrm>
        </p:spPr>
        <p:txBody>
          <a:bodyPr/>
          <a:lstStyle/>
          <a:p>
            <a:r>
              <a:rPr lang="en-US" altLang="en-US" b="1" smtClean="0">
                <a:solidFill>
                  <a:srgbClr val="3366FF"/>
                </a:solidFill>
              </a:rPr>
              <a:t>Multicore</a:t>
            </a:r>
            <a:r>
              <a:rPr lang="en-US" altLang="en-US" smtClean="0"/>
              <a:t> or </a:t>
            </a:r>
            <a:r>
              <a:rPr lang="en-US" altLang="en-US" b="1" smtClean="0">
                <a:solidFill>
                  <a:srgbClr val="3366FF"/>
                </a:solidFill>
              </a:rPr>
              <a:t>multiprocessor</a:t>
            </a:r>
            <a:r>
              <a:rPr lang="en-US" altLang="en-US" smtClean="0"/>
              <a:t> systems putting pressure on programmers, challenges include:</a:t>
            </a:r>
          </a:p>
          <a:p>
            <a:pPr lvl="1"/>
            <a:r>
              <a:rPr lang="en-US" altLang="en-US" b="1" smtClean="0"/>
              <a:t>Dividing activities</a:t>
            </a:r>
          </a:p>
          <a:p>
            <a:pPr lvl="1"/>
            <a:r>
              <a:rPr lang="en-US" altLang="en-US" b="1" smtClean="0"/>
              <a:t>Balance</a:t>
            </a:r>
          </a:p>
          <a:p>
            <a:pPr lvl="1"/>
            <a:r>
              <a:rPr lang="en-US" altLang="en-US" b="1" smtClean="0"/>
              <a:t>Data splitting</a:t>
            </a:r>
          </a:p>
          <a:p>
            <a:pPr lvl="1"/>
            <a:r>
              <a:rPr lang="en-US" altLang="en-US" b="1" smtClean="0"/>
              <a:t>Data dependency</a:t>
            </a:r>
          </a:p>
          <a:p>
            <a:pPr lvl="1"/>
            <a:r>
              <a:rPr lang="en-US" altLang="en-US" b="1" smtClean="0"/>
              <a:t>Testing and debugging</a:t>
            </a:r>
          </a:p>
          <a:p>
            <a:r>
              <a:rPr lang="en-US" altLang="en-US" b="1" i="1" smtClean="0"/>
              <a:t>Parallelism</a:t>
            </a:r>
            <a:r>
              <a:rPr lang="en-US" altLang="en-US" smtClean="0"/>
              <a:t> implies a system can perform more than one task simultaneously</a:t>
            </a:r>
          </a:p>
          <a:p>
            <a:r>
              <a:rPr lang="en-US" altLang="en-US" b="1" i="1" smtClean="0"/>
              <a:t>Concurrency</a:t>
            </a:r>
            <a:r>
              <a:rPr lang="en-US" altLang="en-US" smtClean="0"/>
              <a:t> supports more than one task making progress</a:t>
            </a:r>
          </a:p>
          <a:p>
            <a:pPr lvl="1"/>
            <a:r>
              <a:rPr lang="en-US" altLang="en-US" smtClean="0"/>
              <a:t>Single processor / core, scheduler providing concurrency</a:t>
            </a:r>
          </a:p>
          <a:p>
            <a:pPr lvl="1">
              <a:buFont typeface="Monotype Sorts" pitchFamily="-84" charset="2"/>
              <a:buNone/>
            </a:pPr>
            <a:endParaRPr lang="en-US" altLang="en-US" smtClean="0"/>
          </a:p>
          <a:p>
            <a:pPr lvl="1">
              <a:buFont typeface="Monotype Sorts" pitchFamily="-84" charset="2"/>
              <a:buNone/>
            </a:pP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1012825" y="176213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Multicore Programming (Cont.)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806450" y="1233488"/>
            <a:ext cx="7156450" cy="4530725"/>
          </a:xfrm>
        </p:spPr>
        <p:txBody>
          <a:bodyPr/>
          <a:lstStyle/>
          <a:p>
            <a:r>
              <a:rPr lang="en-US" altLang="en-US" smtClean="0"/>
              <a:t>Types of parallelism </a:t>
            </a:r>
          </a:p>
          <a:p>
            <a:pPr lvl="1"/>
            <a:r>
              <a:rPr lang="en-US" altLang="en-US" b="1" smtClean="0">
                <a:solidFill>
                  <a:srgbClr val="3366FF"/>
                </a:solidFill>
              </a:rPr>
              <a:t>Data parallelism</a:t>
            </a:r>
            <a:r>
              <a:rPr lang="en-US" altLang="en-US" smtClean="0"/>
              <a:t> – distributes subsets of the same data across multiple cores, same operation on each</a:t>
            </a:r>
            <a:endParaRPr lang="en-US" altLang="en-US" b="1" smtClean="0">
              <a:solidFill>
                <a:srgbClr val="3366FF"/>
              </a:solidFill>
            </a:endParaRPr>
          </a:p>
          <a:p>
            <a:pPr lvl="1"/>
            <a:r>
              <a:rPr lang="en-US" altLang="en-US" b="1" smtClean="0">
                <a:solidFill>
                  <a:srgbClr val="3366FF"/>
                </a:solidFill>
              </a:rPr>
              <a:t>Task parallelism </a:t>
            </a:r>
            <a:r>
              <a:rPr lang="en-US" altLang="en-US" smtClean="0"/>
              <a:t>– distributing threads across cores, each thread performing unique operation</a:t>
            </a:r>
          </a:p>
          <a:p>
            <a:r>
              <a:rPr lang="en-US" altLang="en-US" smtClean="0"/>
              <a:t>As # of threads grows, so does architectural support for threading</a:t>
            </a:r>
          </a:p>
          <a:p>
            <a:pPr lvl="1"/>
            <a:r>
              <a:rPr lang="en-US" altLang="en-US" smtClean="0"/>
              <a:t>CPUs have cores as well as </a:t>
            </a:r>
            <a:r>
              <a:rPr lang="en-US" altLang="en-US" b="1" i="1" smtClean="0"/>
              <a:t>hardware threads</a:t>
            </a:r>
          </a:p>
          <a:p>
            <a:pPr lvl="1"/>
            <a:r>
              <a:rPr lang="en-US" altLang="en-US" smtClean="0"/>
              <a:t>Consider Oracle SPARC T4 with 8 cores, and 8 hardware threads per core</a:t>
            </a:r>
          </a:p>
          <a:p>
            <a:pPr lvl="1"/>
            <a:endParaRPr lang="en-US" altLang="en-US" smtClean="0"/>
          </a:p>
          <a:p>
            <a:pPr lvl="1">
              <a:buFont typeface="Monotype Sorts" pitchFamily="-84" charset="2"/>
              <a:buNone/>
            </a:pP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676275" y="2968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mtClean="0"/>
              <a:t>Concurrency vs. Parallelism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/>
        </p:nvSpPr>
        <p:spPr bwMode="auto">
          <a:xfrm>
            <a:off x="457200" y="1163638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/>
          <a:lstStyle/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b="1">
                <a:latin typeface="Helvetica" pitchFamily="-84" charset="0"/>
              </a:rPr>
              <a:t>Concurrent execution on single-core system:</a:t>
            </a: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b="1">
              <a:latin typeface="Helvetica" pitchFamily="-8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b="1">
              <a:latin typeface="Helvetica" pitchFamily="-8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b="1">
              <a:latin typeface="Helvetica" pitchFamily="-8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</a:pPr>
            <a:endParaRPr kumimoji="1" lang="en-US" altLang="en-US" b="1">
              <a:latin typeface="Helvetica" pitchFamily="-8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b="1">
                <a:latin typeface="Helvetica" pitchFamily="-84" charset="0"/>
              </a:rPr>
              <a:t>Parallelism on a multi-core system:</a:t>
            </a: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b="1">
              <a:latin typeface="Helvetica" pitchFamily="-84" charset="0"/>
            </a:endParaRPr>
          </a:p>
        </p:txBody>
      </p:sp>
      <p:pic>
        <p:nvPicPr>
          <p:cNvPr id="11268" name="Picture 1" descr="4_03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9900" y="1814513"/>
            <a:ext cx="6259513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2" descr="4_04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95575" y="3771900"/>
            <a:ext cx="3946525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9963</TotalTime>
  <Words>1818</Words>
  <Application>Microsoft Office PowerPoint</Application>
  <PresentationFormat>On-screen Show (4:3)</PresentationFormat>
  <Paragraphs>307</Paragraphs>
  <Slides>46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Verdana</vt:lpstr>
      <vt:lpstr>MS PGothic</vt:lpstr>
      <vt:lpstr>Arial</vt:lpstr>
      <vt:lpstr>Helvetica</vt:lpstr>
      <vt:lpstr>Monotype Sorts</vt:lpstr>
      <vt:lpstr>Webdings</vt:lpstr>
      <vt:lpstr>Times New Roman</vt:lpstr>
      <vt:lpstr>Courier New</vt:lpstr>
      <vt:lpstr>os-8</vt:lpstr>
      <vt:lpstr>Chapter 4:  Threads</vt:lpstr>
      <vt:lpstr>Chapter 4: Threads</vt:lpstr>
      <vt:lpstr>Objectives</vt:lpstr>
      <vt:lpstr>Motivation</vt:lpstr>
      <vt:lpstr>Multithreaded Server Architecture</vt:lpstr>
      <vt:lpstr>Benefits</vt:lpstr>
      <vt:lpstr>Multicore Programming</vt:lpstr>
      <vt:lpstr>Multicore Programming (Cont.)</vt:lpstr>
      <vt:lpstr>Concurrency vs. Parallelism</vt:lpstr>
      <vt:lpstr>Single and Multithreaded Processes</vt:lpstr>
      <vt:lpstr>Amdahl’s Law</vt:lpstr>
      <vt:lpstr>User Threads and Kernel Threads</vt:lpstr>
      <vt:lpstr>Multithreading Models</vt:lpstr>
      <vt:lpstr>Many-to-One</vt:lpstr>
      <vt:lpstr>One-to-One</vt:lpstr>
      <vt:lpstr>Many-to-Many Model</vt:lpstr>
      <vt:lpstr>Two-level Model</vt:lpstr>
      <vt:lpstr>Thread Libraries</vt:lpstr>
      <vt:lpstr>Pthreads</vt:lpstr>
      <vt:lpstr>Pthreads Example</vt:lpstr>
      <vt:lpstr>Pthreads Example (Cont.)</vt:lpstr>
      <vt:lpstr>Pthreads Code for Joining 10 Threads</vt:lpstr>
      <vt:lpstr>Windows  Multithreaded C Program</vt:lpstr>
      <vt:lpstr>Windows  Multithreaded C Program (Cont.)</vt:lpstr>
      <vt:lpstr>Java Threads</vt:lpstr>
      <vt:lpstr>Java Multithreaded Program</vt:lpstr>
      <vt:lpstr>Java Multithreaded Program (Cont.)</vt:lpstr>
      <vt:lpstr>Implicit Threading</vt:lpstr>
      <vt:lpstr>Thread Pools</vt:lpstr>
      <vt:lpstr>OpenMP</vt:lpstr>
      <vt:lpstr>Grand Central Dispatch</vt:lpstr>
      <vt:lpstr>Grand Central Dispatch</vt:lpstr>
      <vt:lpstr>Threading Issues</vt:lpstr>
      <vt:lpstr>Semantics of fork() and exec()</vt:lpstr>
      <vt:lpstr>Signal Handling</vt:lpstr>
      <vt:lpstr>Signal Handling (Cont.)</vt:lpstr>
      <vt:lpstr>Thread Cancellation</vt:lpstr>
      <vt:lpstr>Thread Cancellation (Cont.)</vt:lpstr>
      <vt:lpstr>Thread-Local Storage</vt:lpstr>
      <vt:lpstr>Scheduler Activations</vt:lpstr>
      <vt:lpstr>Operating System Examples</vt:lpstr>
      <vt:lpstr>Windows Threads</vt:lpstr>
      <vt:lpstr>Windows Threads (Cont.)</vt:lpstr>
      <vt:lpstr>Windows Threads Data Structures</vt:lpstr>
      <vt:lpstr>Linux Threads</vt:lpstr>
      <vt:lpstr>End of Chapter 4</vt:lpstr>
    </vt:vector>
  </TitlesOfParts>
  <Company>Lucent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ADMIN</cp:lastModifiedBy>
  <cp:revision>187</cp:revision>
  <cp:lastPrinted>2013-09-10T17:57:57Z</cp:lastPrinted>
  <dcterms:created xsi:type="dcterms:W3CDTF">2011-01-13T23:43:38Z</dcterms:created>
  <dcterms:modified xsi:type="dcterms:W3CDTF">2022-04-26T10:38:01Z</dcterms:modified>
</cp:coreProperties>
</file>